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_rels/slideMaster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12.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10.xml.rels" ContentType="application/vnd.openxmlformats-package.relationships+xml"/>
  <Override PartName="/ppt/slideLayouts/_rels/slideLayout5.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_rels/presentation.xml.rels" ContentType="application/vnd.openxmlformats-package.relationships+xml"/>
  <Override PartName="/ppt/theme/theme1.xml" ContentType="application/vnd.openxmlformats-officedocument.theme+xml"/>
  <Override PartName="/ppt/presProps.xml" ContentType="application/vnd.openxmlformats-officedocument.presentationml.pres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_rels/.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1"/>
          </p:nvPr>
        </p:nvSpPr>
        <p:spPr/>
        <p:txBody>
          <a:bodyPr/>
          <a:p>
            <a:fld id="{D1F4CD4D-3C49-4CBD-829A-CBAE97F13D32}" type="slidenum">
              <a:t>&lt;#&gt;</a:t>
            </a:fld>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311760" y="444960"/>
            <a:ext cx="852012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25" name="PlaceHolder 2"/>
          <p:cNvSpPr>
            <a:spLocks noGrp="1"/>
          </p:cNvSpPr>
          <p:nvPr>
            <p:ph/>
          </p:nvPr>
        </p:nvSpPr>
        <p:spPr>
          <a:xfrm>
            <a:off x="311760" y="1152360"/>
            <a:ext cx="852012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26" name="PlaceHolder 3"/>
          <p:cNvSpPr>
            <a:spLocks noGrp="1"/>
          </p:cNvSpPr>
          <p:nvPr>
            <p:ph/>
          </p:nvPr>
        </p:nvSpPr>
        <p:spPr>
          <a:xfrm>
            <a:off x="311760" y="2936880"/>
            <a:ext cx="852012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5" name="PlaceHolder 4"/>
          <p:cNvSpPr>
            <a:spLocks noGrp="1"/>
          </p:cNvSpPr>
          <p:nvPr>
            <p:ph type="sldNum" idx="1"/>
          </p:nvPr>
        </p:nvSpPr>
        <p:spPr/>
        <p:txBody>
          <a:bodyPr/>
          <a:p>
            <a:fld id="{EE723070-A489-40DF-A2FC-4E0ADDD35766}" type="slidenum">
              <a:t>&lt;#&gt;</a:t>
            </a:fld>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311760" y="444960"/>
            <a:ext cx="852012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28" name="PlaceHolder 2"/>
          <p:cNvSpPr>
            <a:spLocks noGrp="1"/>
          </p:cNvSpPr>
          <p:nvPr>
            <p:ph/>
          </p:nvPr>
        </p:nvSpPr>
        <p:spPr>
          <a:xfrm>
            <a:off x="311760" y="1152360"/>
            <a:ext cx="41576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29" name="PlaceHolder 3"/>
          <p:cNvSpPr>
            <a:spLocks noGrp="1"/>
          </p:cNvSpPr>
          <p:nvPr>
            <p:ph/>
          </p:nvPr>
        </p:nvSpPr>
        <p:spPr>
          <a:xfrm>
            <a:off x="4677840" y="1152360"/>
            <a:ext cx="41576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30" name="PlaceHolder 4"/>
          <p:cNvSpPr>
            <a:spLocks noGrp="1"/>
          </p:cNvSpPr>
          <p:nvPr>
            <p:ph/>
          </p:nvPr>
        </p:nvSpPr>
        <p:spPr>
          <a:xfrm>
            <a:off x="311760" y="2936880"/>
            <a:ext cx="41576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31" name="PlaceHolder 5"/>
          <p:cNvSpPr>
            <a:spLocks noGrp="1"/>
          </p:cNvSpPr>
          <p:nvPr>
            <p:ph/>
          </p:nvPr>
        </p:nvSpPr>
        <p:spPr>
          <a:xfrm>
            <a:off x="4677840" y="2936880"/>
            <a:ext cx="41576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7" name="PlaceHolder 6"/>
          <p:cNvSpPr>
            <a:spLocks noGrp="1"/>
          </p:cNvSpPr>
          <p:nvPr>
            <p:ph type="sldNum" idx="1"/>
          </p:nvPr>
        </p:nvSpPr>
        <p:spPr/>
        <p:txBody>
          <a:bodyPr/>
          <a:p>
            <a:fld id="{3C0B059F-F056-4F03-A3D9-7F962B9328B8}" type="slidenum">
              <a:t>&lt;#&gt;</a:t>
            </a:fld>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311760" y="444960"/>
            <a:ext cx="852012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33" name="PlaceHolder 2"/>
          <p:cNvSpPr>
            <a:spLocks noGrp="1"/>
          </p:cNvSpPr>
          <p:nvPr>
            <p:ph/>
          </p:nvPr>
        </p:nvSpPr>
        <p:spPr>
          <a:xfrm>
            <a:off x="311760" y="1152360"/>
            <a:ext cx="274320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34" name="PlaceHolder 3"/>
          <p:cNvSpPr>
            <a:spLocks noGrp="1"/>
          </p:cNvSpPr>
          <p:nvPr>
            <p:ph/>
          </p:nvPr>
        </p:nvSpPr>
        <p:spPr>
          <a:xfrm>
            <a:off x="3192480" y="1152360"/>
            <a:ext cx="274320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35" name="PlaceHolder 4"/>
          <p:cNvSpPr>
            <a:spLocks noGrp="1"/>
          </p:cNvSpPr>
          <p:nvPr>
            <p:ph/>
          </p:nvPr>
        </p:nvSpPr>
        <p:spPr>
          <a:xfrm>
            <a:off x="6073200" y="1152360"/>
            <a:ext cx="274320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36" name="PlaceHolder 5"/>
          <p:cNvSpPr>
            <a:spLocks noGrp="1"/>
          </p:cNvSpPr>
          <p:nvPr>
            <p:ph/>
          </p:nvPr>
        </p:nvSpPr>
        <p:spPr>
          <a:xfrm>
            <a:off x="311760" y="2936880"/>
            <a:ext cx="274320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37" name="PlaceHolder 6"/>
          <p:cNvSpPr>
            <a:spLocks noGrp="1"/>
          </p:cNvSpPr>
          <p:nvPr>
            <p:ph/>
          </p:nvPr>
        </p:nvSpPr>
        <p:spPr>
          <a:xfrm>
            <a:off x="3192480" y="2936880"/>
            <a:ext cx="274320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38" name="PlaceHolder 7"/>
          <p:cNvSpPr>
            <a:spLocks noGrp="1"/>
          </p:cNvSpPr>
          <p:nvPr>
            <p:ph/>
          </p:nvPr>
        </p:nvSpPr>
        <p:spPr>
          <a:xfrm>
            <a:off x="6073200" y="2936880"/>
            <a:ext cx="274320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9" name="PlaceHolder 8"/>
          <p:cNvSpPr>
            <a:spLocks noGrp="1"/>
          </p:cNvSpPr>
          <p:nvPr>
            <p:ph type="sldNum" idx="1"/>
          </p:nvPr>
        </p:nvSpPr>
        <p:spPr/>
        <p:txBody>
          <a:bodyPr/>
          <a:p>
            <a:fld id="{82B9D15B-97BB-4649-94AB-56A4B5106C6D}" type="slidenum">
              <a:t>&lt;#&gt;</a:t>
            </a:fld>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311760" y="444960"/>
            <a:ext cx="852012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4" name="PlaceHolder 2"/>
          <p:cNvSpPr>
            <a:spLocks noGrp="1"/>
          </p:cNvSpPr>
          <p:nvPr>
            <p:ph type="subTitle"/>
          </p:nvPr>
        </p:nvSpPr>
        <p:spPr>
          <a:xfrm>
            <a:off x="311760" y="1152360"/>
            <a:ext cx="8520120" cy="341604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
        <p:nvSpPr>
          <p:cNvPr id="4" name="PlaceHolder 3"/>
          <p:cNvSpPr>
            <a:spLocks noGrp="1"/>
          </p:cNvSpPr>
          <p:nvPr>
            <p:ph type="sldNum" idx="1"/>
          </p:nvPr>
        </p:nvSpPr>
        <p:spPr/>
        <p:txBody>
          <a:bodyPr/>
          <a:p>
            <a:fld id="{2EE4AE02-F12A-46D0-BDFF-A5A35704E8FF}" type="slidenum">
              <a:t>&lt;#&gt;</a:t>
            </a:fld>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311760" y="444960"/>
            <a:ext cx="852012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6" name="PlaceHolder 2"/>
          <p:cNvSpPr>
            <a:spLocks noGrp="1"/>
          </p:cNvSpPr>
          <p:nvPr>
            <p:ph/>
          </p:nvPr>
        </p:nvSpPr>
        <p:spPr>
          <a:xfrm>
            <a:off x="311760" y="1152360"/>
            <a:ext cx="852012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4" name="PlaceHolder 3"/>
          <p:cNvSpPr>
            <a:spLocks noGrp="1"/>
          </p:cNvSpPr>
          <p:nvPr>
            <p:ph type="sldNum" idx="1"/>
          </p:nvPr>
        </p:nvSpPr>
        <p:spPr/>
        <p:txBody>
          <a:bodyPr/>
          <a:p>
            <a:fld id="{A4255429-60BB-4B47-9525-C818C5613F98}" type="slidenum">
              <a:t>&lt;#&gt;</a:t>
            </a:fld>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311760" y="444960"/>
            <a:ext cx="852012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8" name="PlaceHolder 2"/>
          <p:cNvSpPr>
            <a:spLocks noGrp="1"/>
          </p:cNvSpPr>
          <p:nvPr>
            <p:ph/>
          </p:nvPr>
        </p:nvSpPr>
        <p:spPr>
          <a:xfrm>
            <a:off x="311760" y="1152360"/>
            <a:ext cx="415764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9" name="PlaceHolder 3"/>
          <p:cNvSpPr>
            <a:spLocks noGrp="1"/>
          </p:cNvSpPr>
          <p:nvPr>
            <p:ph/>
          </p:nvPr>
        </p:nvSpPr>
        <p:spPr>
          <a:xfrm>
            <a:off x="4677840" y="1152360"/>
            <a:ext cx="415764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5" name="PlaceHolder 4"/>
          <p:cNvSpPr>
            <a:spLocks noGrp="1"/>
          </p:cNvSpPr>
          <p:nvPr>
            <p:ph type="sldNum" idx="1"/>
          </p:nvPr>
        </p:nvSpPr>
        <p:spPr/>
        <p:txBody>
          <a:bodyPr/>
          <a:p>
            <a:fld id="{A460B87B-2D3E-48AE-ACCB-5C318A89EFF1}" type="slidenum">
              <a:t>&lt;#&gt;</a:t>
            </a:fld>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311760" y="444960"/>
            <a:ext cx="852012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3" name="PlaceHolder 2"/>
          <p:cNvSpPr>
            <a:spLocks noGrp="1"/>
          </p:cNvSpPr>
          <p:nvPr>
            <p:ph type="sldNum" idx="1"/>
          </p:nvPr>
        </p:nvSpPr>
        <p:spPr/>
        <p:txBody>
          <a:bodyPr/>
          <a:p>
            <a:fld id="{3E58649D-A445-47AD-9402-7924F15DAD0B}" type="slidenum">
              <a:t>&lt;#&gt;</a:t>
            </a:fld>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311760" y="444960"/>
            <a:ext cx="8520120" cy="26546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
        <p:nvSpPr>
          <p:cNvPr id="3" name="PlaceHolder 2"/>
          <p:cNvSpPr>
            <a:spLocks noGrp="1"/>
          </p:cNvSpPr>
          <p:nvPr>
            <p:ph type="sldNum" idx="1"/>
          </p:nvPr>
        </p:nvSpPr>
        <p:spPr/>
        <p:txBody>
          <a:bodyPr/>
          <a:p>
            <a:fld id="{A07699A1-E45B-4F24-BED5-E58AD8F6C4D6}" type="slidenum">
              <a:t>&lt;#&gt;</a:t>
            </a:fld>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311760" y="444960"/>
            <a:ext cx="852012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13" name="PlaceHolder 2"/>
          <p:cNvSpPr>
            <a:spLocks noGrp="1"/>
          </p:cNvSpPr>
          <p:nvPr>
            <p:ph/>
          </p:nvPr>
        </p:nvSpPr>
        <p:spPr>
          <a:xfrm>
            <a:off x="311760" y="1152360"/>
            <a:ext cx="41576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4" name="PlaceHolder 3"/>
          <p:cNvSpPr>
            <a:spLocks noGrp="1"/>
          </p:cNvSpPr>
          <p:nvPr>
            <p:ph/>
          </p:nvPr>
        </p:nvSpPr>
        <p:spPr>
          <a:xfrm>
            <a:off x="4677840" y="1152360"/>
            <a:ext cx="415764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5" name="PlaceHolder 4"/>
          <p:cNvSpPr>
            <a:spLocks noGrp="1"/>
          </p:cNvSpPr>
          <p:nvPr>
            <p:ph/>
          </p:nvPr>
        </p:nvSpPr>
        <p:spPr>
          <a:xfrm>
            <a:off x="311760" y="2936880"/>
            <a:ext cx="41576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6" name="PlaceHolder 5"/>
          <p:cNvSpPr>
            <a:spLocks noGrp="1"/>
          </p:cNvSpPr>
          <p:nvPr>
            <p:ph type="sldNum" idx="1"/>
          </p:nvPr>
        </p:nvSpPr>
        <p:spPr/>
        <p:txBody>
          <a:bodyPr/>
          <a:p>
            <a:fld id="{19588B4F-76C7-428C-8C47-2FB3006EED46}" type="slidenum">
              <a:t>&lt;#&gt;</a:t>
            </a:fld>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311760" y="444960"/>
            <a:ext cx="852012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17" name="PlaceHolder 2"/>
          <p:cNvSpPr>
            <a:spLocks noGrp="1"/>
          </p:cNvSpPr>
          <p:nvPr>
            <p:ph/>
          </p:nvPr>
        </p:nvSpPr>
        <p:spPr>
          <a:xfrm>
            <a:off x="311760" y="1152360"/>
            <a:ext cx="4157640" cy="341604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8" name="PlaceHolder 3"/>
          <p:cNvSpPr>
            <a:spLocks noGrp="1"/>
          </p:cNvSpPr>
          <p:nvPr>
            <p:ph/>
          </p:nvPr>
        </p:nvSpPr>
        <p:spPr>
          <a:xfrm>
            <a:off x="4677840" y="1152360"/>
            <a:ext cx="41576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19" name="PlaceHolder 4"/>
          <p:cNvSpPr>
            <a:spLocks noGrp="1"/>
          </p:cNvSpPr>
          <p:nvPr>
            <p:ph/>
          </p:nvPr>
        </p:nvSpPr>
        <p:spPr>
          <a:xfrm>
            <a:off x="4677840" y="2936880"/>
            <a:ext cx="41576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6" name="PlaceHolder 5"/>
          <p:cNvSpPr>
            <a:spLocks noGrp="1"/>
          </p:cNvSpPr>
          <p:nvPr>
            <p:ph type="sldNum" idx="1"/>
          </p:nvPr>
        </p:nvSpPr>
        <p:spPr/>
        <p:txBody>
          <a:bodyPr/>
          <a:p>
            <a:fld id="{12612550-AC42-4630-BA71-94832B26A87C}" type="slidenum">
              <a:t>&lt;#&gt;</a:t>
            </a:fld>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311760" y="444960"/>
            <a:ext cx="8520120" cy="572400"/>
          </a:xfrm>
          <a:prstGeom prst="rect">
            <a:avLst/>
          </a:prstGeom>
          <a:noFill/>
          <a:ln w="0">
            <a:noFill/>
          </a:ln>
        </p:spPr>
        <p:txBody>
          <a:bodyPr lIns="0" rIns="0" tIns="0" bIns="0" anchor="ctr">
            <a:noAutofit/>
          </a:bodyPr>
          <a:p>
            <a:pPr indent="0">
              <a:buNone/>
            </a:pPr>
            <a:endParaRPr b="0" lang="en-US" sz="1400" spc="-1" strike="noStrike">
              <a:solidFill>
                <a:srgbClr val="000000"/>
              </a:solidFill>
              <a:latin typeface="Arial"/>
            </a:endParaRPr>
          </a:p>
        </p:txBody>
      </p:sp>
      <p:sp>
        <p:nvSpPr>
          <p:cNvPr id="21" name="PlaceHolder 2"/>
          <p:cNvSpPr>
            <a:spLocks noGrp="1"/>
          </p:cNvSpPr>
          <p:nvPr>
            <p:ph/>
          </p:nvPr>
        </p:nvSpPr>
        <p:spPr>
          <a:xfrm>
            <a:off x="311760" y="1152360"/>
            <a:ext cx="41576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22" name="PlaceHolder 3"/>
          <p:cNvSpPr>
            <a:spLocks noGrp="1"/>
          </p:cNvSpPr>
          <p:nvPr>
            <p:ph/>
          </p:nvPr>
        </p:nvSpPr>
        <p:spPr>
          <a:xfrm>
            <a:off x="4677840" y="1152360"/>
            <a:ext cx="415764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23" name="PlaceHolder 4"/>
          <p:cNvSpPr>
            <a:spLocks noGrp="1"/>
          </p:cNvSpPr>
          <p:nvPr>
            <p:ph/>
          </p:nvPr>
        </p:nvSpPr>
        <p:spPr>
          <a:xfrm>
            <a:off x="311760" y="2936880"/>
            <a:ext cx="8520120" cy="1629360"/>
          </a:xfrm>
          <a:prstGeom prst="rect">
            <a:avLst/>
          </a:prstGeom>
          <a:noFill/>
          <a:ln w="0">
            <a:noFill/>
          </a:ln>
        </p:spPr>
        <p:txBody>
          <a:bodyPr lIns="0" rIns="0" tIns="0" bIns="0" anchor="t">
            <a:normAutofit/>
          </a:bodyPr>
          <a:p>
            <a:pPr indent="0">
              <a:spcBef>
                <a:spcPts val="1417"/>
              </a:spcBef>
              <a:buNone/>
            </a:pPr>
            <a:endParaRPr b="0" lang="en-US" sz="1400" spc="-1" strike="noStrike">
              <a:solidFill>
                <a:srgbClr val="000000"/>
              </a:solidFill>
              <a:latin typeface="Arial"/>
            </a:endParaRPr>
          </a:p>
        </p:txBody>
      </p:sp>
      <p:sp>
        <p:nvSpPr>
          <p:cNvPr id="6" name="PlaceHolder 5"/>
          <p:cNvSpPr>
            <a:spLocks noGrp="1"/>
          </p:cNvSpPr>
          <p:nvPr>
            <p:ph type="sldNum" idx="1"/>
          </p:nvPr>
        </p:nvSpPr>
        <p:spPr/>
        <p:txBody>
          <a:bodyPr/>
          <a:p>
            <a:fld id="{1922F60A-C9D5-4981-8C97-421F863D8AD0}" type="slidenum">
              <a:t>&lt;#&gt;</a:t>
            </a:fld>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311760" y="744480"/>
            <a:ext cx="8520120" cy="2052360"/>
          </a:xfrm>
          <a:prstGeom prst="rect">
            <a:avLst/>
          </a:prstGeom>
          <a:noFill/>
          <a:ln w="0">
            <a:noFill/>
          </a:ln>
        </p:spPr>
        <p:txBody>
          <a:bodyPr lIns="91440" rIns="91440" tIns="91440" bIns="91440" anchor="b">
            <a:noAutofit/>
          </a:bodyPr>
          <a:p>
            <a:pPr indent="0">
              <a:buNone/>
            </a:pPr>
            <a:r>
              <a:rPr b="0" lang="en-US" sz="5200" spc="-1" strike="noStrike">
                <a:solidFill>
                  <a:srgbClr val="000000"/>
                </a:solidFill>
                <a:latin typeface="Arial"/>
              </a:rPr>
              <a:t>Click to edit the title text format</a:t>
            </a:r>
            <a:endParaRPr b="0" lang="en-US" sz="5200" spc="-1" strike="noStrike">
              <a:solidFill>
                <a:srgbClr val="000000"/>
              </a:solidFill>
              <a:latin typeface="Arial"/>
            </a:endParaRPr>
          </a:p>
        </p:txBody>
      </p:sp>
      <p:sp>
        <p:nvSpPr>
          <p:cNvPr id="1" name="PlaceHolder 2"/>
          <p:cNvSpPr>
            <a:spLocks noGrp="1"/>
          </p:cNvSpPr>
          <p:nvPr>
            <p:ph type="sldNum" idx="1"/>
          </p:nvPr>
        </p:nvSpPr>
        <p:spPr>
          <a:xfrm>
            <a:off x="8472600" y="4663080"/>
            <a:ext cx="548280" cy="393120"/>
          </a:xfrm>
          <a:prstGeom prst="rect">
            <a:avLst/>
          </a:prstGeom>
          <a:noFill/>
          <a:ln w="0">
            <a:noFill/>
          </a:ln>
        </p:spPr>
        <p:txBody>
          <a:bodyPr lIns="91440" rIns="91440" tIns="91440" bIns="91440" anchor="ctr">
            <a:noAutofit/>
          </a:bodyPr>
          <a:lstStyle>
            <a:lvl1pPr indent="0" algn="r">
              <a:lnSpc>
                <a:spcPct val="100000"/>
              </a:lnSpc>
              <a:buNone/>
              <a:tabLst>
                <a:tab algn="l" pos="0"/>
              </a:tabLst>
              <a:defRPr b="0" lang="en" sz="1000" spc="-1" strike="noStrike">
                <a:solidFill>
                  <a:schemeClr val="dk2"/>
                </a:solidFill>
                <a:latin typeface="Arial"/>
                <a:ea typeface="Arial"/>
              </a:defRPr>
            </a:lvl1pPr>
          </a:lstStyle>
          <a:p>
            <a:pPr indent="0" algn="r">
              <a:lnSpc>
                <a:spcPct val="100000"/>
              </a:lnSpc>
              <a:buNone/>
              <a:tabLst>
                <a:tab algn="l" pos="0"/>
              </a:tabLst>
            </a:pPr>
            <a:fld id="{3A248E42-B246-4BB8-BB6B-B9DC226BD418}" type="slidenum">
              <a:rPr b="0" lang="en" sz="1000" spc="-1" strike="noStrike">
                <a:solidFill>
                  <a:schemeClr val="dk2"/>
                </a:solidFill>
                <a:latin typeface="Arial"/>
                <a:ea typeface="Arial"/>
              </a:rPr>
              <a:t>&lt;number&gt;</a:t>
            </a:fld>
            <a:endParaRPr b="0" lang="en-US" sz="1000" spc="-1" strike="noStrike">
              <a:solidFill>
                <a:srgbClr val="000000"/>
              </a:solidFill>
              <a:latin typeface="Times New Roman"/>
            </a:endParaRPr>
          </a:p>
        </p:txBody>
      </p:sp>
      <p:sp>
        <p:nvSpPr>
          <p:cNvPr id="2"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2.xml"/>
</Relationships>
</file>

<file path=ppt/slides/_rels/slide12.xml.rels><?xml version="1.0" encoding="UTF-8"?>
<Relationships xmlns="http://schemas.openxmlformats.org/package/2006/relationships"><Relationship Id="rId1" Type="http://schemas.openxmlformats.org/officeDocument/2006/relationships/hyperlink" Target="https://github.com/Fireline-Science/tello_sim" TargetMode="External"/><Relationship Id="rId2" Type="http://schemas.openxmlformats.org/officeDocument/2006/relationships/slideLayout" Target="../slideLayouts/slideLayout2.xml"/>
</Relationships>
</file>

<file path=ppt/slides/_rels/slide13.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2.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2.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Relationships xmlns="http://schemas.openxmlformats.org/package/2006/relationships"><Relationship Id="rId1" Type="http://schemas.openxmlformats.org/officeDocument/2006/relationships/hyperlink" Target="https://ngss.nsta.org/Practices.aspx?id=2" TargetMode="External"/><Relationship Id="rId2" Type="http://schemas.openxmlformats.org/officeDocument/2006/relationships/slideLayout" Target="../slideLayouts/slideLayout2.xml"/>
</Relationships>
</file>

<file path=ppt/slides/_rels/slide5.xml.rels><?xml version="1.0" encoding="UTF-8"?>
<Relationships xmlns="http://schemas.openxmlformats.org/package/2006/relationships"><Relationship Id="rId1" Type="http://schemas.openxmlformats.org/officeDocument/2006/relationships/hyperlink" Target="https://ngss.nsta.org/Practices.aspx?id=2" TargetMode="External"/><Relationship Id="rId2" Type="http://schemas.openxmlformats.org/officeDocument/2006/relationships/slideLayout" Target="../slideLayouts/slideLayout2.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Relationships xmlns="http://schemas.openxmlformats.org/package/2006/relationships"><Relationship Id="rId1" Type="http://schemas.openxmlformats.org/officeDocument/2006/relationships/hyperlink" Target="https://jupyter4edu.github.io/jupyter-edu-book/index.html" TargetMode="External"/><Relationship Id="rId2" Type="http://schemas.openxmlformats.org/officeDocument/2006/relationships/hyperlink" Target="https://github.com/Fireline-Science/tello_sim" TargetMode="External"/><Relationship Id="rId3" Type="http://schemas.openxmlformats.org/officeDocument/2006/relationships/image" Target="../media/image3.png"/><Relationship Id="rId4" Type="http://schemas.openxmlformats.org/officeDocument/2006/relationships/slideLayout" Target="../slideLayouts/slideLayout2.xml"/>
</Relationships>
</file>

<file path=ppt/slides/_rels/slide8.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xml"/>
</Relationships>
</file>

<file path=ppt/slides/_rels/slide9.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2.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 name="Google Shape;54;p13"/>
          <p:cNvSpPr/>
          <p:nvPr/>
        </p:nvSpPr>
        <p:spPr>
          <a:xfrm>
            <a:off x="1987920" y="1961640"/>
            <a:ext cx="6205320" cy="121968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1" lang="en" sz="3000" spc="-1" strike="noStrike">
                <a:solidFill>
                  <a:srgbClr val="666666"/>
                </a:solidFill>
                <a:latin typeface="Arial"/>
                <a:ea typeface="Arial"/>
              </a:rPr>
              <a:t>Teaching modeling using simulation and Tello drones</a:t>
            </a:r>
            <a:endParaRPr b="0" lang="en-US" sz="3000" spc="-1" strike="noStrike">
              <a:solidFill>
                <a:srgbClr val="000000"/>
              </a:solidFill>
              <a:latin typeface="Arial"/>
            </a:endParaRPr>
          </a:p>
        </p:txBody>
      </p:sp>
      <p:pic>
        <p:nvPicPr>
          <p:cNvPr id="40" name="Google Shape;55;p13" descr=""/>
          <p:cNvPicPr/>
          <p:nvPr/>
        </p:nvPicPr>
        <p:blipFill>
          <a:blip r:embed="rId1"/>
          <a:stretch/>
        </p:blipFill>
        <p:spPr>
          <a:xfrm>
            <a:off x="4906080" y="3718440"/>
            <a:ext cx="3611880" cy="1219680"/>
          </a:xfrm>
          <a:prstGeom prst="rect">
            <a:avLst/>
          </a:prstGeom>
          <a:ln w="0">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 name="Google Shape;112;p21"/>
          <p:cNvSpPr/>
          <p:nvPr/>
        </p:nvSpPr>
        <p:spPr>
          <a:xfrm>
            <a:off x="2256120" y="2093760"/>
            <a:ext cx="4789440" cy="1835280"/>
          </a:xfrm>
          <a:custGeom>
            <a:avLst/>
            <a:gdLst>
              <a:gd name="textAreaLeft" fmla="*/ 0 w 4789440"/>
              <a:gd name="textAreaRight" fmla="*/ 4789800 w 4789440"/>
              <a:gd name="textAreaTop" fmla="*/ 0 h 1835280"/>
              <a:gd name="textAreaBottom" fmla="*/ 1835640 h 1835280"/>
            </a:gdLst>
            <a:ahLst/>
            <a:rect l="textAreaLeft" t="textAreaTop" r="textAreaRight" b="textAreaBottom"/>
            <a:pathLst>
              <a:path w="191590" h="73423">
                <a:moveTo>
                  <a:pt x="0" y="36712"/>
                </a:moveTo>
                <a:lnTo>
                  <a:pt x="51243" y="36712"/>
                </a:lnTo>
                <a:lnTo>
                  <a:pt x="51243" y="73423"/>
                </a:lnTo>
                <a:lnTo>
                  <a:pt x="191590" y="73423"/>
                </a:lnTo>
                <a:lnTo>
                  <a:pt x="191590" y="0"/>
                </a:lnTo>
              </a:path>
            </a:pathLst>
          </a:custGeom>
          <a:noFill/>
          <a:ln w="28575">
            <a:solidFill>
              <a:srgbClr val="00ff00"/>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70" name="Google Shape;113;p21"/>
          <p:cNvSpPr/>
          <p:nvPr/>
        </p:nvSpPr>
        <p:spPr>
          <a:xfrm>
            <a:off x="1433880" y="2820240"/>
            <a:ext cx="821880" cy="38232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400" spc="-1" strike="noStrike">
                <a:solidFill>
                  <a:srgbClr val="000000"/>
                </a:solidFill>
                <a:latin typeface="Arial"/>
                <a:ea typeface="Arial"/>
              </a:rPr>
              <a:t>takeoff</a:t>
            </a:r>
            <a:endParaRPr b="0" lang="en-US" sz="1400" spc="-1" strike="noStrike">
              <a:solidFill>
                <a:srgbClr val="000000"/>
              </a:solidFill>
              <a:latin typeface="Arial"/>
            </a:endParaRPr>
          </a:p>
        </p:txBody>
      </p:sp>
      <p:sp>
        <p:nvSpPr>
          <p:cNvPr id="71" name="Google Shape;114;p21"/>
          <p:cNvSpPr/>
          <p:nvPr/>
        </p:nvSpPr>
        <p:spPr>
          <a:xfrm>
            <a:off x="411120" y="707400"/>
            <a:ext cx="5563800" cy="74592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400" spc="-1" strike="noStrike">
                <a:solidFill>
                  <a:srgbClr val="666666"/>
                </a:solidFill>
                <a:latin typeface="Arial"/>
                <a:ea typeface="Arial"/>
              </a:rPr>
              <a:t>A key learning objective is  for students to understand the simulated flight is a computer model of how the drone might behave in the real world. The simulation allows students to see estimates of how their drone program will perform.</a:t>
            </a:r>
            <a:endParaRPr b="0" lang="en-US" sz="1400" spc="-1" strike="noStrike">
              <a:solidFill>
                <a:srgbClr val="000000"/>
              </a:solidFill>
              <a:latin typeface="Arial"/>
            </a:endParaRPr>
          </a:p>
        </p:txBody>
      </p:sp>
      <p:sp>
        <p:nvSpPr>
          <p:cNvPr id="72" name="Google Shape;115;p21"/>
          <p:cNvSpPr/>
          <p:nvPr/>
        </p:nvSpPr>
        <p:spPr>
          <a:xfrm>
            <a:off x="2494800" y="2695320"/>
            <a:ext cx="821880" cy="3823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000" spc="-1" strike="noStrike">
                <a:solidFill>
                  <a:srgbClr val="000000"/>
                </a:solidFill>
                <a:latin typeface="Arial"/>
                <a:ea typeface="Arial"/>
              </a:rPr>
              <a:t>50 cm</a:t>
            </a:r>
            <a:endParaRPr b="0" lang="en-US" sz="1000" spc="-1" strike="noStrike">
              <a:solidFill>
                <a:srgbClr val="000000"/>
              </a:solidFill>
              <a:latin typeface="Arial"/>
            </a:endParaRPr>
          </a:p>
        </p:txBody>
      </p:sp>
      <p:sp>
        <p:nvSpPr>
          <p:cNvPr id="73" name="Google Shape;116;p21"/>
          <p:cNvSpPr/>
          <p:nvPr/>
        </p:nvSpPr>
        <p:spPr>
          <a:xfrm>
            <a:off x="3393360" y="3268440"/>
            <a:ext cx="821880" cy="3823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000" spc="-1" strike="noStrike">
                <a:solidFill>
                  <a:srgbClr val="000000"/>
                </a:solidFill>
                <a:latin typeface="Arial"/>
                <a:ea typeface="Arial"/>
              </a:rPr>
              <a:t>50 cm</a:t>
            </a:r>
            <a:endParaRPr b="0" lang="en-US" sz="1000" spc="-1" strike="noStrike">
              <a:solidFill>
                <a:srgbClr val="000000"/>
              </a:solidFill>
              <a:latin typeface="Arial"/>
            </a:endParaRPr>
          </a:p>
        </p:txBody>
      </p:sp>
      <p:sp>
        <p:nvSpPr>
          <p:cNvPr id="74" name="Google Shape;117;p21"/>
          <p:cNvSpPr/>
          <p:nvPr/>
        </p:nvSpPr>
        <p:spPr>
          <a:xfrm>
            <a:off x="4865040" y="3612240"/>
            <a:ext cx="821880" cy="3823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000" spc="-1" strike="noStrike">
                <a:solidFill>
                  <a:srgbClr val="000000"/>
                </a:solidFill>
                <a:latin typeface="Arial"/>
                <a:ea typeface="Arial"/>
              </a:rPr>
              <a:t>150 cm</a:t>
            </a:r>
            <a:endParaRPr b="0" lang="en-US" sz="1000" spc="-1" strike="noStrike">
              <a:solidFill>
                <a:srgbClr val="000000"/>
              </a:solidFill>
              <a:latin typeface="Arial"/>
            </a:endParaRPr>
          </a:p>
        </p:txBody>
      </p:sp>
      <p:sp>
        <p:nvSpPr>
          <p:cNvPr id="75" name="Google Shape;118;p21"/>
          <p:cNvSpPr/>
          <p:nvPr/>
        </p:nvSpPr>
        <p:spPr>
          <a:xfrm>
            <a:off x="6948720" y="2779560"/>
            <a:ext cx="821880" cy="3823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000" spc="-1" strike="noStrike">
                <a:solidFill>
                  <a:srgbClr val="000000"/>
                </a:solidFill>
                <a:latin typeface="Arial"/>
                <a:ea typeface="Arial"/>
              </a:rPr>
              <a:t>100 cm</a:t>
            </a:r>
            <a:endParaRPr b="0" lang="en-US" sz="1000" spc="-1" strike="noStrike">
              <a:solidFill>
                <a:srgbClr val="000000"/>
              </a:solidFill>
              <a:latin typeface="Arial"/>
            </a:endParaRPr>
          </a:p>
        </p:txBody>
      </p:sp>
      <p:cxnSp>
        <p:nvCxnSpPr>
          <p:cNvPr id="76" name="Google Shape;119;p21"/>
          <p:cNvCxnSpPr/>
          <p:nvPr/>
        </p:nvCxnSpPr>
        <p:spPr>
          <a:xfrm>
            <a:off x="6649560" y="707400"/>
            <a:ext cx="439920" cy="360"/>
          </a:xfrm>
          <a:prstGeom prst="straightConnector1">
            <a:avLst/>
          </a:prstGeom>
          <a:ln w="28575">
            <a:solidFill>
              <a:srgbClr val="00ff00"/>
            </a:solidFill>
            <a:round/>
          </a:ln>
        </p:spPr>
      </p:cxnSp>
      <p:sp>
        <p:nvSpPr>
          <p:cNvPr id="77" name="Google Shape;120;p21"/>
          <p:cNvSpPr/>
          <p:nvPr/>
        </p:nvSpPr>
        <p:spPr>
          <a:xfrm>
            <a:off x="6649560" y="1634040"/>
            <a:ext cx="821880" cy="3823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400" spc="-1" strike="noStrike">
                <a:solidFill>
                  <a:srgbClr val="000000"/>
                </a:solidFill>
                <a:latin typeface="Arial"/>
                <a:ea typeface="Arial"/>
              </a:rPr>
              <a:t>landing</a:t>
            </a:r>
            <a:endParaRPr b="0" lang="en-US" sz="1400" spc="-1" strike="noStrike">
              <a:solidFill>
                <a:srgbClr val="000000"/>
              </a:solidFill>
              <a:latin typeface="Arial"/>
            </a:endParaRPr>
          </a:p>
        </p:txBody>
      </p:sp>
      <p:sp>
        <p:nvSpPr>
          <p:cNvPr id="78" name="Google Shape;121;p21"/>
          <p:cNvSpPr/>
          <p:nvPr/>
        </p:nvSpPr>
        <p:spPr>
          <a:xfrm>
            <a:off x="7089480" y="535320"/>
            <a:ext cx="1256400" cy="38232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000" spc="-1" strike="noStrike">
                <a:solidFill>
                  <a:srgbClr val="000000"/>
                </a:solidFill>
                <a:latin typeface="Arial"/>
                <a:ea typeface="Arial"/>
              </a:rPr>
              <a:t>Simulated Path</a:t>
            </a:r>
            <a:endParaRPr b="0" lang="en-US" sz="10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9" name="Google Shape;126;p22"/>
          <p:cNvSpPr/>
          <p:nvPr/>
        </p:nvSpPr>
        <p:spPr>
          <a:xfrm>
            <a:off x="2256120" y="2093760"/>
            <a:ext cx="4789440" cy="1835280"/>
          </a:xfrm>
          <a:custGeom>
            <a:avLst/>
            <a:gdLst>
              <a:gd name="textAreaLeft" fmla="*/ 0 w 4789440"/>
              <a:gd name="textAreaRight" fmla="*/ 4789800 w 4789440"/>
              <a:gd name="textAreaTop" fmla="*/ 0 h 1835280"/>
              <a:gd name="textAreaBottom" fmla="*/ 1835640 h 1835280"/>
            </a:gdLst>
            <a:ahLst/>
            <a:rect l="textAreaLeft" t="textAreaTop" r="textAreaRight" b="textAreaBottom"/>
            <a:pathLst>
              <a:path w="191590" h="73423">
                <a:moveTo>
                  <a:pt x="0" y="36712"/>
                </a:moveTo>
                <a:lnTo>
                  <a:pt x="51243" y="36712"/>
                </a:lnTo>
                <a:lnTo>
                  <a:pt x="51243" y="73423"/>
                </a:lnTo>
                <a:lnTo>
                  <a:pt x="191590" y="73423"/>
                </a:lnTo>
                <a:lnTo>
                  <a:pt x="191590" y="0"/>
                </a:lnTo>
              </a:path>
            </a:pathLst>
          </a:custGeom>
          <a:noFill/>
          <a:ln w="28575">
            <a:solidFill>
              <a:srgbClr val="00ff00"/>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80" name="Google Shape;127;p22"/>
          <p:cNvSpPr/>
          <p:nvPr/>
        </p:nvSpPr>
        <p:spPr>
          <a:xfrm>
            <a:off x="1433880" y="2820240"/>
            <a:ext cx="821880" cy="38232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400" spc="-1" strike="noStrike">
                <a:solidFill>
                  <a:srgbClr val="000000"/>
                </a:solidFill>
                <a:latin typeface="Arial"/>
                <a:ea typeface="Arial"/>
              </a:rPr>
              <a:t>takeoff</a:t>
            </a:r>
            <a:endParaRPr b="0" lang="en-US" sz="1400" spc="-1" strike="noStrike">
              <a:solidFill>
                <a:srgbClr val="000000"/>
              </a:solidFill>
              <a:latin typeface="Arial"/>
            </a:endParaRPr>
          </a:p>
        </p:txBody>
      </p:sp>
      <p:sp>
        <p:nvSpPr>
          <p:cNvPr id="81" name="Google Shape;128;p22"/>
          <p:cNvSpPr/>
          <p:nvPr/>
        </p:nvSpPr>
        <p:spPr>
          <a:xfrm>
            <a:off x="6649560" y="1634040"/>
            <a:ext cx="821880" cy="3823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400" spc="-1" strike="noStrike">
                <a:solidFill>
                  <a:srgbClr val="000000"/>
                </a:solidFill>
                <a:latin typeface="Arial"/>
                <a:ea typeface="Arial"/>
              </a:rPr>
              <a:t>landing</a:t>
            </a:r>
            <a:endParaRPr b="0" lang="en-US" sz="1400" spc="-1" strike="noStrike">
              <a:solidFill>
                <a:srgbClr val="000000"/>
              </a:solidFill>
              <a:latin typeface="Arial"/>
            </a:endParaRPr>
          </a:p>
        </p:txBody>
      </p:sp>
      <p:sp>
        <p:nvSpPr>
          <p:cNvPr id="82" name="Google Shape;129;p22"/>
          <p:cNvSpPr/>
          <p:nvPr/>
        </p:nvSpPr>
        <p:spPr>
          <a:xfrm>
            <a:off x="534240" y="323640"/>
            <a:ext cx="5488560" cy="237132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400" spc="-1" strike="noStrike">
                <a:solidFill>
                  <a:srgbClr val="666666"/>
                </a:solidFill>
                <a:latin typeface="Arial"/>
                <a:ea typeface="Arial"/>
              </a:rPr>
              <a:t>The model is tested when the program is deployed to the drone.</a:t>
            </a:r>
            <a:endParaRPr b="0" lang="en-US" sz="1400" spc="-1" strike="noStrike">
              <a:solidFill>
                <a:srgbClr val="000000"/>
              </a:solidFill>
              <a:latin typeface="Arial"/>
            </a:endParaRPr>
          </a:p>
          <a:p>
            <a:pPr>
              <a:lnSpc>
                <a:spcPct val="100000"/>
              </a:lnSpc>
              <a:tabLst>
                <a:tab algn="l" pos="0"/>
              </a:tabLst>
            </a:pPr>
            <a:endParaRPr b="0" lang="en-US" sz="1400" spc="-1" strike="noStrike">
              <a:solidFill>
                <a:srgbClr val="000000"/>
              </a:solidFill>
              <a:latin typeface="Arial"/>
            </a:endParaRPr>
          </a:p>
          <a:p>
            <a:pPr>
              <a:lnSpc>
                <a:spcPct val="100000"/>
              </a:lnSpc>
              <a:tabLst>
                <a:tab algn="l" pos="0"/>
              </a:tabLst>
            </a:pPr>
            <a:r>
              <a:rPr b="0" lang="en" sz="1400" spc="-1" strike="noStrike">
                <a:solidFill>
                  <a:srgbClr val="666666"/>
                </a:solidFill>
                <a:latin typeface="Arial"/>
                <a:ea typeface="Arial"/>
              </a:rPr>
              <a:t>The actual flight will differ from the simulated flight depending on a variety of factors including:</a:t>
            </a:r>
            <a:endParaRPr b="0" lang="en-US" sz="1400" spc="-1" strike="noStrike">
              <a:solidFill>
                <a:srgbClr val="000000"/>
              </a:solidFill>
              <a:latin typeface="Arial"/>
            </a:endParaRPr>
          </a:p>
          <a:p>
            <a:pPr marL="457200" indent="-317520">
              <a:lnSpc>
                <a:spcPct val="100000"/>
              </a:lnSpc>
              <a:buClr>
                <a:srgbClr val="666666"/>
              </a:buClr>
              <a:buFont typeface="Arial"/>
              <a:buChar char="●"/>
              <a:tabLst>
                <a:tab algn="l" pos="0"/>
              </a:tabLst>
            </a:pPr>
            <a:r>
              <a:rPr b="0" lang="en" sz="1400" spc="-1" strike="noStrike">
                <a:solidFill>
                  <a:srgbClr val="666666"/>
                </a:solidFill>
                <a:latin typeface="Arial"/>
                <a:ea typeface="Arial"/>
              </a:rPr>
              <a:t>The programmed flight path</a:t>
            </a:r>
            <a:endParaRPr b="0" lang="en-US" sz="1400" spc="-1" strike="noStrike">
              <a:solidFill>
                <a:srgbClr val="000000"/>
              </a:solidFill>
              <a:latin typeface="Arial"/>
            </a:endParaRPr>
          </a:p>
          <a:p>
            <a:pPr marL="457200" indent="-317520">
              <a:lnSpc>
                <a:spcPct val="100000"/>
              </a:lnSpc>
              <a:buClr>
                <a:srgbClr val="666666"/>
              </a:buClr>
              <a:buFont typeface="Arial"/>
              <a:buChar char="●"/>
              <a:tabLst>
                <a:tab algn="l" pos="0"/>
              </a:tabLst>
            </a:pPr>
            <a:r>
              <a:rPr b="0" lang="en" sz="1400" spc="-1" strike="noStrike">
                <a:solidFill>
                  <a:srgbClr val="666666"/>
                </a:solidFill>
                <a:latin typeface="Arial"/>
                <a:ea typeface="Arial"/>
              </a:rPr>
              <a:t>Accuracy and precision of drone flight computer tracking</a:t>
            </a:r>
            <a:endParaRPr b="0" lang="en-US" sz="1400" spc="-1" strike="noStrike">
              <a:solidFill>
                <a:srgbClr val="000000"/>
              </a:solidFill>
              <a:latin typeface="Arial"/>
            </a:endParaRPr>
          </a:p>
          <a:p>
            <a:pPr marL="457200" indent="-317520">
              <a:lnSpc>
                <a:spcPct val="100000"/>
              </a:lnSpc>
              <a:buClr>
                <a:srgbClr val="666666"/>
              </a:buClr>
              <a:buFont typeface="Arial"/>
              <a:buChar char="●"/>
              <a:tabLst>
                <a:tab algn="l" pos="0"/>
              </a:tabLst>
            </a:pPr>
            <a:r>
              <a:rPr b="0" lang="en" sz="1400" spc="-1" strike="noStrike">
                <a:solidFill>
                  <a:srgbClr val="666666"/>
                </a:solidFill>
                <a:latin typeface="Arial"/>
                <a:ea typeface="Arial"/>
              </a:rPr>
              <a:t>Environmental factors like wind</a:t>
            </a:r>
            <a:endParaRPr b="0" lang="en-US" sz="1400" spc="-1" strike="noStrike">
              <a:solidFill>
                <a:srgbClr val="000000"/>
              </a:solidFill>
              <a:latin typeface="Arial"/>
            </a:endParaRPr>
          </a:p>
          <a:p>
            <a:pPr marL="457200" indent="-317520">
              <a:lnSpc>
                <a:spcPct val="100000"/>
              </a:lnSpc>
              <a:buClr>
                <a:srgbClr val="666666"/>
              </a:buClr>
              <a:buFont typeface="Arial"/>
              <a:buChar char="●"/>
              <a:tabLst>
                <a:tab algn="l" pos="0"/>
              </a:tabLst>
            </a:pPr>
            <a:r>
              <a:rPr b="0" lang="en" sz="1400" spc="-1" strike="noStrike">
                <a:solidFill>
                  <a:srgbClr val="666666"/>
                </a:solidFill>
                <a:latin typeface="Arial"/>
                <a:ea typeface="Arial"/>
              </a:rPr>
              <a:t>Obstacles not included in the model</a:t>
            </a:r>
            <a:endParaRPr b="0" lang="en-US" sz="1400" spc="-1" strike="noStrike">
              <a:solidFill>
                <a:srgbClr val="000000"/>
              </a:solidFill>
              <a:latin typeface="Arial"/>
            </a:endParaRPr>
          </a:p>
        </p:txBody>
      </p:sp>
      <p:sp>
        <p:nvSpPr>
          <p:cNvPr id="83" name="Google Shape;130;p22"/>
          <p:cNvSpPr/>
          <p:nvPr/>
        </p:nvSpPr>
        <p:spPr>
          <a:xfrm>
            <a:off x="2494800" y="2695320"/>
            <a:ext cx="821880" cy="3823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000" spc="-1" strike="noStrike">
                <a:solidFill>
                  <a:srgbClr val="000000"/>
                </a:solidFill>
                <a:latin typeface="Arial"/>
                <a:ea typeface="Arial"/>
              </a:rPr>
              <a:t>50 cm</a:t>
            </a:r>
            <a:endParaRPr b="0" lang="en-US" sz="1000" spc="-1" strike="noStrike">
              <a:solidFill>
                <a:srgbClr val="000000"/>
              </a:solidFill>
              <a:latin typeface="Arial"/>
            </a:endParaRPr>
          </a:p>
        </p:txBody>
      </p:sp>
      <p:sp>
        <p:nvSpPr>
          <p:cNvPr id="84" name="Google Shape;131;p22"/>
          <p:cNvSpPr/>
          <p:nvPr/>
        </p:nvSpPr>
        <p:spPr>
          <a:xfrm>
            <a:off x="3393360" y="3268440"/>
            <a:ext cx="821880" cy="3823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000" spc="-1" strike="noStrike">
                <a:solidFill>
                  <a:srgbClr val="000000"/>
                </a:solidFill>
                <a:latin typeface="Arial"/>
                <a:ea typeface="Arial"/>
              </a:rPr>
              <a:t>50 cm</a:t>
            </a:r>
            <a:endParaRPr b="0" lang="en-US" sz="1000" spc="-1" strike="noStrike">
              <a:solidFill>
                <a:srgbClr val="000000"/>
              </a:solidFill>
              <a:latin typeface="Arial"/>
            </a:endParaRPr>
          </a:p>
        </p:txBody>
      </p:sp>
      <p:sp>
        <p:nvSpPr>
          <p:cNvPr id="85" name="Google Shape;132;p22"/>
          <p:cNvSpPr/>
          <p:nvPr/>
        </p:nvSpPr>
        <p:spPr>
          <a:xfrm>
            <a:off x="4865040" y="3612240"/>
            <a:ext cx="821880" cy="3823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000" spc="-1" strike="noStrike">
                <a:solidFill>
                  <a:srgbClr val="000000"/>
                </a:solidFill>
                <a:latin typeface="Arial"/>
                <a:ea typeface="Arial"/>
              </a:rPr>
              <a:t>150 cm</a:t>
            </a:r>
            <a:endParaRPr b="0" lang="en-US" sz="1000" spc="-1" strike="noStrike">
              <a:solidFill>
                <a:srgbClr val="000000"/>
              </a:solidFill>
              <a:latin typeface="Arial"/>
            </a:endParaRPr>
          </a:p>
        </p:txBody>
      </p:sp>
      <p:sp>
        <p:nvSpPr>
          <p:cNvPr id="86" name="Google Shape;133;p22"/>
          <p:cNvSpPr/>
          <p:nvPr/>
        </p:nvSpPr>
        <p:spPr>
          <a:xfrm>
            <a:off x="6948720" y="2779560"/>
            <a:ext cx="821880" cy="3823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000" spc="-1" strike="noStrike">
                <a:solidFill>
                  <a:srgbClr val="000000"/>
                </a:solidFill>
                <a:latin typeface="Arial"/>
                <a:ea typeface="Arial"/>
              </a:rPr>
              <a:t>100 cm</a:t>
            </a:r>
            <a:endParaRPr b="0" lang="en-US" sz="1000" spc="-1" strike="noStrike">
              <a:solidFill>
                <a:srgbClr val="000000"/>
              </a:solidFill>
              <a:latin typeface="Arial"/>
            </a:endParaRPr>
          </a:p>
        </p:txBody>
      </p:sp>
      <p:pic>
        <p:nvPicPr>
          <p:cNvPr id="87" name="Google Shape;134;p22" descr=""/>
          <p:cNvPicPr/>
          <p:nvPr/>
        </p:nvPicPr>
        <p:blipFill>
          <a:blip r:embed="rId1"/>
          <a:stretch/>
        </p:blipFill>
        <p:spPr>
          <a:xfrm rot="5400000">
            <a:off x="2040840" y="2719800"/>
            <a:ext cx="582840" cy="582840"/>
          </a:xfrm>
          <a:prstGeom prst="rect">
            <a:avLst/>
          </a:prstGeom>
          <a:ln w="0">
            <a:noFill/>
          </a:ln>
        </p:spPr>
      </p:pic>
      <p:sp>
        <p:nvSpPr>
          <p:cNvPr id="88" name="Google Shape;135;p22"/>
          <p:cNvSpPr/>
          <p:nvPr/>
        </p:nvSpPr>
        <p:spPr>
          <a:xfrm>
            <a:off x="2514240" y="1978920"/>
            <a:ext cx="5081400" cy="2045520"/>
          </a:xfrm>
          <a:custGeom>
            <a:avLst/>
            <a:gdLst>
              <a:gd name="textAreaLeft" fmla="*/ 0 w 5081400"/>
              <a:gd name="textAreaRight" fmla="*/ 5081760 w 5081400"/>
              <a:gd name="textAreaTop" fmla="*/ 0 h 2045520"/>
              <a:gd name="textAreaBottom" fmla="*/ 2045880 h 2045520"/>
            </a:gdLst>
            <a:ahLst/>
            <a:rect l="textAreaLeft" t="textAreaTop" r="textAreaRight" b="textAreaBottom"/>
            <a:pathLst>
              <a:path w="203273" h="81837">
                <a:moveTo>
                  <a:pt x="0" y="41684"/>
                </a:moveTo>
                <a:cubicBezTo>
                  <a:pt x="2765" y="40894"/>
                  <a:pt x="5947" y="38291"/>
                  <a:pt x="8413" y="39771"/>
                </a:cubicBezTo>
                <a:cubicBezTo>
                  <a:pt x="11112" y="41392"/>
                  <a:pt x="14121" y="43830"/>
                  <a:pt x="17208" y="43213"/>
                </a:cubicBezTo>
                <a:cubicBezTo>
                  <a:pt x="21303" y="42395"/>
                  <a:pt x="26107" y="38029"/>
                  <a:pt x="29446" y="40536"/>
                </a:cubicBezTo>
                <a:cubicBezTo>
                  <a:pt x="30465" y="41301"/>
                  <a:pt x="30490" y="43346"/>
                  <a:pt x="31740" y="43596"/>
                </a:cubicBezTo>
                <a:cubicBezTo>
                  <a:pt x="36839" y="44617"/>
                  <a:pt x="44152" y="36210"/>
                  <a:pt x="47037" y="40536"/>
                </a:cubicBezTo>
                <a:cubicBezTo>
                  <a:pt x="48652" y="42957"/>
                  <a:pt x="51948" y="45362"/>
                  <a:pt x="51243" y="48185"/>
                </a:cubicBezTo>
                <a:cubicBezTo>
                  <a:pt x="50649" y="50564"/>
                  <a:pt x="47208" y="52307"/>
                  <a:pt x="47802" y="54686"/>
                </a:cubicBezTo>
                <a:cubicBezTo>
                  <a:pt x="48741" y="58447"/>
                  <a:pt x="53838" y="59775"/>
                  <a:pt x="55832" y="63099"/>
                </a:cubicBezTo>
                <a:cubicBezTo>
                  <a:pt x="58031" y="66765"/>
                  <a:pt x="50117" y="73154"/>
                  <a:pt x="53538" y="75719"/>
                </a:cubicBezTo>
                <a:cubicBezTo>
                  <a:pt x="58866" y="79713"/>
                  <a:pt x="66922" y="75250"/>
                  <a:pt x="73423" y="73807"/>
                </a:cubicBezTo>
                <a:cubicBezTo>
                  <a:pt x="80749" y="72181"/>
                  <a:pt x="86951" y="81837"/>
                  <a:pt x="94456" y="81837"/>
                </a:cubicBezTo>
                <a:cubicBezTo>
                  <a:pt x="103669" y="81837"/>
                  <a:pt x="112137" y="73441"/>
                  <a:pt x="121225" y="74954"/>
                </a:cubicBezTo>
                <a:cubicBezTo>
                  <a:pt x="128307" y="76133"/>
                  <a:pt x="134721" y="80476"/>
                  <a:pt x="141876" y="81072"/>
                </a:cubicBezTo>
                <a:cubicBezTo>
                  <a:pt x="146029" y="81418"/>
                  <a:pt x="149261" y="76918"/>
                  <a:pt x="153348" y="76101"/>
                </a:cubicBezTo>
                <a:cubicBezTo>
                  <a:pt x="157273" y="75317"/>
                  <a:pt x="161200" y="78013"/>
                  <a:pt x="165203" y="78013"/>
                </a:cubicBezTo>
                <a:cubicBezTo>
                  <a:pt x="169808" y="78013"/>
                  <a:pt x="174365" y="76866"/>
                  <a:pt x="178970" y="76866"/>
                </a:cubicBezTo>
                <a:cubicBezTo>
                  <a:pt x="186910" y="76866"/>
                  <a:pt x="195577" y="82709"/>
                  <a:pt x="202680" y="79160"/>
                </a:cubicBezTo>
                <a:cubicBezTo>
                  <a:pt x="203843" y="78579"/>
                  <a:pt x="203008" y="76039"/>
                  <a:pt x="201915" y="75336"/>
                </a:cubicBezTo>
                <a:cubicBezTo>
                  <a:pt x="198507" y="73145"/>
                  <a:pt x="194668" y="71646"/>
                  <a:pt x="190825" y="70365"/>
                </a:cubicBezTo>
                <a:cubicBezTo>
                  <a:pt x="189253" y="69841"/>
                  <a:pt x="185495" y="69935"/>
                  <a:pt x="186236" y="68453"/>
                </a:cubicBezTo>
                <a:cubicBezTo>
                  <a:pt x="188387" y="64150"/>
                  <a:pt x="197305" y="65470"/>
                  <a:pt x="198474" y="60804"/>
                </a:cubicBezTo>
                <a:cubicBezTo>
                  <a:pt x="199141" y="58140"/>
                  <a:pt x="192958" y="54384"/>
                  <a:pt x="195414" y="53156"/>
                </a:cubicBezTo>
                <a:cubicBezTo>
                  <a:pt x="203174" y="49276"/>
                  <a:pt x="198261" y="35660"/>
                  <a:pt x="196562" y="27152"/>
                </a:cubicBezTo>
                <a:cubicBezTo>
                  <a:pt x="194789" y="18273"/>
                  <a:pt x="195797" y="9054"/>
                  <a:pt x="195797" y="0"/>
                </a:cubicBezTo>
              </a:path>
            </a:pathLst>
          </a:custGeom>
          <a:noFill/>
          <a:ln w="28575">
            <a:solidFill>
              <a:srgbClr val="ff0000"/>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cxnSp>
        <p:nvCxnSpPr>
          <p:cNvPr id="89" name="Google Shape;136;p22"/>
          <p:cNvCxnSpPr/>
          <p:nvPr/>
        </p:nvCxnSpPr>
        <p:spPr>
          <a:xfrm>
            <a:off x="6649560" y="707400"/>
            <a:ext cx="439920" cy="360"/>
          </a:xfrm>
          <a:prstGeom prst="straightConnector1">
            <a:avLst/>
          </a:prstGeom>
          <a:ln w="28575">
            <a:solidFill>
              <a:srgbClr val="00ff00"/>
            </a:solidFill>
            <a:round/>
          </a:ln>
        </p:spPr>
      </p:cxnSp>
      <p:sp>
        <p:nvSpPr>
          <p:cNvPr id="90" name="Google Shape;137;p22"/>
          <p:cNvSpPr/>
          <p:nvPr/>
        </p:nvSpPr>
        <p:spPr>
          <a:xfrm>
            <a:off x="7089480" y="535320"/>
            <a:ext cx="1256400" cy="38232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000" spc="-1" strike="noStrike">
                <a:solidFill>
                  <a:srgbClr val="000000"/>
                </a:solidFill>
                <a:latin typeface="Arial"/>
                <a:ea typeface="Arial"/>
              </a:rPr>
              <a:t>Simulated Path</a:t>
            </a:r>
            <a:endParaRPr b="0" lang="en-US" sz="1000" spc="-1" strike="noStrike">
              <a:solidFill>
                <a:srgbClr val="000000"/>
              </a:solidFill>
              <a:latin typeface="Arial"/>
            </a:endParaRPr>
          </a:p>
        </p:txBody>
      </p:sp>
      <p:cxnSp>
        <p:nvCxnSpPr>
          <p:cNvPr id="91" name="Google Shape;138;p22"/>
          <p:cNvCxnSpPr/>
          <p:nvPr/>
        </p:nvCxnSpPr>
        <p:spPr>
          <a:xfrm>
            <a:off x="6658560" y="936360"/>
            <a:ext cx="440280" cy="360"/>
          </a:xfrm>
          <a:prstGeom prst="straightConnector1">
            <a:avLst/>
          </a:prstGeom>
          <a:ln w="28575">
            <a:solidFill>
              <a:srgbClr val="ff0000"/>
            </a:solidFill>
            <a:round/>
          </a:ln>
        </p:spPr>
      </p:cxnSp>
      <p:sp>
        <p:nvSpPr>
          <p:cNvPr id="92" name="Google Shape;139;p22"/>
          <p:cNvSpPr/>
          <p:nvPr/>
        </p:nvSpPr>
        <p:spPr>
          <a:xfrm>
            <a:off x="7098840" y="764280"/>
            <a:ext cx="1256400" cy="38232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000" spc="-1" strike="noStrike">
                <a:solidFill>
                  <a:srgbClr val="000000"/>
                </a:solidFill>
                <a:latin typeface="Arial"/>
                <a:ea typeface="Arial"/>
              </a:rPr>
              <a:t>Actual Path</a:t>
            </a:r>
            <a:endParaRPr b="0" lang="en-US" sz="10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 name="PlaceHolder 1"/>
          <p:cNvSpPr>
            <a:spLocks noGrp="1"/>
          </p:cNvSpPr>
          <p:nvPr>
            <p:ph/>
          </p:nvPr>
        </p:nvSpPr>
        <p:spPr>
          <a:xfrm>
            <a:off x="437760" y="259920"/>
            <a:ext cx="8085600" cy="4413960"/>
          </a:xfrm>
          <a:prstGeom prst="rect">
            <a:avLst/>
          </a:prstGeom>
          <a:noFill/>
          <a:ln w="0">
            <a:noFill/>
          </a:ln>
        </p:spPr>
        <p:txBody>
          <a:bodyPr lIns="91440" rIns="91440" tIns="91440" bIns="91440" anchor="t">
            <a:noAutofit/>
          </a:bodyPr>
          <a:p>
            <a:pPr indent="0">
              <a:lnSpc>
                <a:spcPct val="115000"/>
              </a:lnSpc>
              <a:buNone/>
              <a:tabLst>
                <a:tab algn="l" pos="0"/>
              </a:tabLst>
            </a:pPr>
            <a:r>
              <a:rPr b="0" lang="en" sz="3000" spc="-1" strike="noStrike">
                <a:solidFill>
                  <a:schemeClr val="dk2"/>
                </a:solidFill>
                <a:latin typeface="Arial"/>
                <a:ea typeface="Arial"/>
              </a:rPr>
              <a:t>Deploying Programs to the Drone</a:t>
            </a:r>
            <a:endParaRPr b="0" lang="en-US" sz="3000" spc="-1" strike="noStrike">
              <a:solidFill>
                <a:srgbClr val="000000"/>
              </a:solidFill>
              <a:latin typeface="Arial"/>
            </a:endParaRPr>
          </a:p>
          <a:p>
            <a:pPr marL="457200" indent="-343080">
              <a:lnSpc>
                <a:spcPct val="115000"/>
              </a:lnSpc>
              <a:spcBef>
                <a:spcPts val="1599"/>
              </a:spcBef>
              <a:buClr>
                <a:srgbClr val="595959"/>
              </a:buClr>
              <a:buFont typeface="Arial"/>
              <a:buChar char="●"/>
              <a:tabLst>
                <a:tab algn="l" pos="0"/>
              </a:tabLst>
            </a:pPr>
            <a:r>
              <a:rPr b="0" lang="en" sz="1800" spc="-1" strike="noStrike">
                <a:solidFill>
                  <a:schemeClr val="dk2"/>
                </a:solidFill>
                <a:latin typeface="Arial"/>
                <a:ea typeface="Arial"/>
              </a:rPr>
              <a:t>If you want to control when the programs are deployed to the drone, you can require students to share their saved program using the </a:t>
            </a:r>
            <a:r>
              <a:rPr b="0" lang="en" sz="1000" spc="-1" strike="noStrike">
                <a:solidFill>
                  <a:srgbClr val="24292e"/>
                </a:solidFill>
                <a:highlight>
                  <a:srgbClr val="f6f8fa"/>
                </a:highlight>
                <a:latin typeface="Consolas"/>
                <a:ea typeface="Consolas"/>
              </a:rPr>
              <a:t>drone.save(</a:t>
            </a:r>
            <a:r>
              <a:rPr b="0" lang="en" sz="1000" spc="-1" strike="noStrike">
                <a:solidFill>
                  <a:srgbClr val="e36209"/>
                </a:solidFill>
                <a:highlight>
                  <a:srgbClr val="f6f8fa"/>
                </a:highlight>
                <a:latin typeface="Consolas"/>
                <a:ea typeface="Consolas"/>
              </a:rPr>
              <a:t>file_path</a:t>
            </a:r>
            <a:r>
              <a:rPr b="0" lang="en" sz="1000" spc="-1" strike="noStrike">
                <a:solidFill>
                  <a:srgbClr val="d73a49"/>
                </a:solidFill>
                <a:highlight>
                  <a:srgbClr val="f6f8fa"/>
                </a:highlight>
                <a:latin typeface="Consolas"/>
                <a:ea typeface="Consolas"/>
              </a:rPr>
              <a:t>=</a:t>
            </a:r>
            <a:r>
              <a:rPr b="0" lang="en" sz="1000" spc="-1" strike="noStrike">
                <a:solidFill>
                  <a:srgbClr val="032f62"/>
                </a:solidFill>
                <a:highlight>
                  <a:srgbClr val="f6f8fa"/>
                </a:highlight>
                <a:latin typeface="Consolas"/>
                <a:ea typeface="Consolas"/>
              </a:rPr>
              <a:t>'save_file.json'</a:t>
            </a:r>
            <a:r>
              <a:rPr b="0" lang="en" sz="1000" spc="-1" strike="noStrike">
                <a:solidFill>
                  <a:srgbClr val="24292e"/>
                </a:solidFill>
                <a:highlight>
                  <a:srgbClr val="f6f8fa"/>
                </a:highlight>
                <a:latin typeface="Consolas"/>
                <a:ea typeface="Consolas"/>
              </a:rPr>
              <a:t>)</a:t>
            </a:r>
            <a:r>
              <a:rPr b="0" lang="en" sz="1800" spc="-1" strike="noStrike">
                <a:solidFill>
                  <a:schemeClr val="dk2"/>
                </a:solidFill>
                <a:latin typeface="Arial"/>
                <a:ea typeface="Arial"/>
              </a:rPr>
              <a:t> option in the Jupyter Notebook.</a:t>
            </a:r>
            <a:endParaRPr b="0" lang="en-US" sz="1800" spc="-1" strike="noStrike">
              <a:solidFill>
                <a:srgbClr val="000000"/>
              </a:solidFill>
              <a:latin typeface="Arial"/>
            </a:endParaRPr>
          </a:p>
          <a:p>
            <a:pPr marL="457200" indent="-343080">
              <a:lnSpc>
                <a:spcPct val="115000"/>
              </a:lnSpc>
              <a:buClr>
                <a:srgbClr val="595959"/>
              </a:buClr>
              <a:buFont typeface="Arial"/>
              <a:buChar char="●"/>
              <a:tabLst>
                <a:tab algn="l" pos="0"/>
              </a:tabLst>
            </a:pPr>
            <a:r>
              <a:rPr b="0" lang="en" sz="1800" spc="-1" strike="noStrike">
                <a:solidFill>
                  <a:schemeClr val="dk2"/>
                </a:solidFill>
                <a:latin typeface="Arial"/>
                <a:ea typeface="Arial"/>
              </a:rPr>
              <a:t>You can then load each students program using the </a:t>
            </a:r>
            <a:r>
              <a:rPr b="0" lang="en" sz="1000" spc="-1" strike="noStrike">
                <a:solidFill>
                  <a:srgbClr val="24292e"/>
                </a:solidFill>
                <a:highlight>
                  <a:srgbClr val="f6f8fa"/>
                </a:highlight>
                <a:latin typeface="Consolas"/>
                <a:ea typeface="Consolas"/>
              </a:rPr>
              <a:t>drone.load_commands(</a:t>
            </a:r>
            <a:r>
              <a:rPr b="0" lang="en" sz="1000" spc="-1" strike="noStrike">
                <a:solidFill>
                  <a:srgbClr val="e36209"/>
                </a:solidFill>
                <a:highlight>
                  <a:srgbClr val="f6f8fa"/>
                </a:highlight>
                <a:latin typeface="Consolas"/>
                <a:ea typeface="Consolas"/>
              </a:rPr>
              <a:t>file_path</a:t>
            </a:r>
            <a:r>
              <a:rPr b="0" lang="en" sz="1000" spc="-1" strike="noStrike">
                <a:solidFill>
                  <a:srgbClr val="d73a49"/>
                </a:solidFill>
                <a:highlight>
                  <a:srgbClr val="f6f8fa"/>
                </a:highlight>
                <a:latin typeface="Consolas"/>
                <a:ea typeface="Consolas"/>
              </a:rPr>
              <a:t>=</a:t>
            </a:r>
            <a:r>
              <a:rPr b="0" lang="en" sz="1000" spc="-1" strike="noStrike">
                <a:solidFill>
                  <a:srgbClr val="032f62"/>
                </a:solidFill>
                <a:highlight>
                  <a:srgbClr val="f6f8fa"/>
                </a:highlight>
                <a:latin typeface="Consolas"/>
                <a:ea typeface="Consolas"/>
              </a:rPr>
              <a:t>'new_commands.json'</a:t>
            </a:r>
            <a:r>
              <a:rPr b="0" lang="en" sz="1000" spc="-1" strike="noStrike">
                <a:solidFill>
                  <a:srgbClr val="24292e"/>
                </a:solidFill>
                <a:highlight>
                  <a:srgbClr val="f6f8fa"/>
                </a:highlight>
                <a:latin typeface="Consolas"/>
                <a:ea typeface="Consolas"/>
              </a:rPr>
              <a:t>)</a:t>
            </a:r>
            <a:r>
              <a:rPr b="0" lang="en" sz="1800" spc="-1" strike="noStrike">
                <a:solidFill>
                  <a:schemeClr val="dk2"/>
                </a:solidFill>
                <a:latin typeface="Arial"/>
                <a:ea typeface="Arial"/>
              </a:rPr>
              <a:t> option. Details of this are available at </a:t>
            </a:r>
            <a:r>
              <a:rPr b="0" lang="en" sz="1100" spc="-1" strike="noStrike" u="sng">
                <a:solidFill>
                  <a:schemeClr val="hlink"/>
                </a:solidFill>
                <a:uFillTx/>
                <a:latin typeface="Arial"/>
                <a:ea typeface="Arial"/>
                <a:hlinkClick r:id="rId1"/>
              </a:rPr>
              <a:t>https://github.com/Fireline-Science/tello_sim</a:t>
            </a:r>
            <a:endParaRPr b="0" lang="en-US" sz="1100" spc="-1" strike="noStrike">
              <a:solidFill>
                <a:srgbClr val="000000"/>
              </a:solidFill>
              <a:latin typeface="Arial"/>
            </a:endParaRPr>
          </a:p>
          <a:p>
            <a:pPr marL="457200" indent="-343080">
              <a:lnSpc>
                <a:spcPct val="115000"/>
              </a:lnSpc>
              <a:buClr>
                <a:srgbClr val="595959"/>
              </a:buClr>
              <a:buFont typeface="Arial"/>
              <a:buChar char="●"/>
              <a:tabLst>
                <a:tab algn="l" pos="0"/>
              </a:tabLst>
            </a:pPr>
            <a:r>
              <a:rPr b="0" lang="en" sz="1800" spc="-1" strike="noStrike">
                <a:solidFill>
                  <a:schemeClr val="dk2"/>
                </a:solidFill>
                <a:latin typeface="Arial"/>
                <a:ea typeface="Arial"/>
              </a:rPr>
              <a:t>You can also let students deploy their own programs as long as they are working with a computer that can connect to the drone WiFi.</a:t>
            </a:r>
            <a:endParaRPr b="0" lang="en-US" sz="1800" spc="-1" strike="noStrike">
              <a:solidFill>
                <a:srgbClr val="000000"/>
              </a:solidFill>
              <a:latin typeface="Arial"/>
            </a:endParaRPr>
          </a:p>
          <a:p>
            <a:pPr marL="457200" indent="-343080">
              <a:lnSpc>
                <a:spcPct val="115000"/>
              </a:lnSpc>
              <a:buClr>
                <a:srgbClr val="595959"/>
              </a:buClr>
              <a:buFont typeface="Arial"/>
              <a:buChar char="●"/>
              <a:tabLst>
                <a:tab algn="l" pos="0"/>
              </a:tabLst>
            </a:pPr>
            <a:r>
              <a:rPr b="0" lang="en" sz="1800" spc="-1" strike="noStrike">
                <a:solidFill>
                  <a:schemeClr val="dk2"/>
                </a:solidFill>
                <a:latin typeface="Arial"/>
                <a:ea typeface="Arial"/>
              </a:rPr>
              <a:t>If you have multiple drones, it is useful to write their WiFi network name on the drone to keep track of where you are connecting.</a:t>
            </a:r>
            <a:endParaRPr b="0" lang="en-US" sz="1800" spc="-1" strike="noStrike">
              <a:solidFill>
                <a:srgbClr val="000000"/>
              </a:solidFill>
              <a:latin typeface="Arial"/>
            </a:endParaRPr>
          </a:p>
          <a:p>
            <a:pPr indent="0">
              <a:lnSpc>
                <a:spcPct val="115000"/>
              </a:lnSpc>
              <a:spcBef>
                <a:spcPts val="1599"/>
              </a:spcBef>
              <a:spcAft>
                <a:spcPts val="1599"/>
              </a:spcAft>
              <a:buNone/>
              <a:tabLst>
                <a:tab algn="l" pos="0"/>
              </a:tabLst>
            </a:pPr>
            <a:endParaRPr b="0" lang="en-US" sz="30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4" name="Google Shape;149;p24" descr=""/>
          <p:cNvPicPr/>
          <p:nvPr/>
        </p:nvPicPr>
        <p:blipFill>
          <a:blip r:embed="rId1"/>
          <a:stretch/>
        </p:blipFill>
        <p:spPr>
          <a:xfrm>
            <a:off x="2762280" y="85320"/>
            <a:ext cx="6331320" cy="4838400"/>
          </a:xfrm>
          <a:prstGeom prst="rect">
            <a:avLst/>
          </a:prstGeom>
          <a:ln w="0">
            <a:noFill/>
          </a:ln>
        </p:spPr>
      </p:pic>
      <p:sp>
        <p:nvSpPr>
          <p:cNvPr id="95" name="Google Shape;150;p24"/>
          <p:cNvSpPr/>
          <p:nvPr/>
        </p:nvSpPr>
        <p:spPr>
          <a:xfrm>
            <a:off x="411120" y="707400"/>
            <a:ext cx="2026440" cy="270432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400" spc="-1" strike="noStrike">
                <a:solidFill>
                  <a:srgbClr val="666666"/>
                </a:solidFill>
                <a:latin typeface="Arial"/>
                <a:ea typeface="Arial"/>
              </a:rPr>
              <a:t>Each drone has a unique WiFi name that starts with “tello” and ends with a unique identifier.</a:t>
            </a:r>
            <a:endParaRPr b="0" lang="en-US"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PlaceHolder 1"/>
          <p:cNvSpPr>
            <a:spLocks noGrp="1"/>
          </p:cNvSpPr>
          <p:nvPr>
            <p:ph/>
          </p:nvPr>
        </p:nvSpPr>
        <p:spPr>
          <a:xfrm>
            <a:off x="437760" y="259920"/>
            <a:ext cx="8085600" cy="4413960"/>
          </a:xfrm>
          <a:prstGeom prst="rect">
            <a:avLst/>
          </a:prstGeom>
          <a:noFill/>
          <a:ln w="0">
            <a:noFill/>
          </a:ln>
        </p:spPr>
        <p:txBody>
          <a:bodyPr lIns="91440" rIns="91440" tIns="91440" bIns="91440" anchor="t">
            <a:noAutofit/>
          </a:bodyPr>
          <a:p>
            <a:pPr indent="0">
              <a:lnSpc>
                <a:spcPct val="115000"/>
              </a:lnSpc>
              <a:buNone/>
              <a:tabLst>
                <a:tab algn="l" pos="0"/>
              </a:tabLst>
            </a:pPr>
            <a:r>
              <a:rPr b="0" lang="en" sz="3000" spc="-1" strike="noStrike">
                <a:solidFill>
                  <a:schemeClr val="dk2"/>
                </a:solidFill>
                <a:latin typeface="Arial"/>
                <a:ea typeface="Arial"/>
              </a:rPr>
              <a:t>After testing the simulated flight by flying the drone, students can discuss:</a:t>
            </a:r>
            <a:endParaRPr b="0" lang="en-US" sz="3000" spc="-1" strike="noStrike">
              <a:solidFill>
                <a:srgbClr val="000000"/>
              </a:solidFill>
              <a:latin typeface="Arial"/>
            </a:endParaRPr>
          </a:p>
          <a:p>
            <a:pPr marL="457200" indent="-343080">
              <a:lnSpc>
                <a:spcPct val="115000"/>
              </a:lnSpc>
              <a:spcBef>
                <a:spcPts val="1599"/>
              </a:spcBef>
              <a:buClr>
                <a:srgbClr val="595959"/>
              </a:buClr>
              <a:buFont typeface="Arial"/>
              <a:buChar char="●"/>
              <a:tabLst>
                <a:tab algn="l" pos="0"/>
              </a:tabLst>
            </a:pPr>
            <a:r>
              <a:rPr b="0" lang="en" sz="1800" spc="-1" strike="noStrike">
                <a:solidFill>
                  <a:schemeClr val="dk2"/>
                </a:solidFill>
                <a:latin typeface="Arial"/>
                <a:ea typeface="Arial"/>
              </a:rPr>
              <a:t>If the drone was flown multiple times, were there differences between the flights?</a:t>
            </a:r>
            <a:endParaRPr b="0" lang="en-US" sz="1800" spc="-1" strike="noStrike">
              <a:solidFill>
                <a:srgbClr val="000000"/>
              </a:solidFill>
              <a:latin typeface="Arial"/>
            </a:endParaRPr>
          </a:p>
          <a:p>
            <a:pPr marL="457200" indent="-343080">
              <a:lnSpc>
                <a:spcPct val="115000"/>
              </a:lnSpc>
              <a:buClr>
                <a:srgbClr val="595959"/>
              </a:buClr>
              <a:buFont typeface="Arial"/>
              <a:buChar char="●"/>
              <a:tabLst>
                <a:tab algn="l" pos="0"/>
              </a:tabLst>
            </a:pPr>
            <a:r>
              <a:rPr b="0" lang="en" sz="1800" spc="-1" strike="noStrike">
                <a:solidFill>
                  <a:schemeClr val="dk2"/>
                </a:solidFill>
                <a:latin typeface="Arial"/>
                <a:ea typeface="Arial"/>
              </a:rPr>
              <a:t>Why might there be differences between flights if the program remains the same?</a:t>
            </a:r>
            <a:endParaRPr b="0" lang="en-US" sz="1800" spc="-1" strike="noStrike">
              <a:solidFill>
                <a:srgbClr val="000000"/>
              </a:solidFill>
              <a:latin typeface="Arial"/>
            </a:endParaRPr>
          </a:p>
          <a:p>
            <a:pPr marL="457200" indent="-343080">
              <a:lnSpc>
                <a:spcPct val="115000"/>
              </a:lnSpc>
              <a:buClr>
                <a:srgbClr val="595959"/>
              </a:buClr>
              <a:buFont typeface="Arial"/>
              <a:buChar char="●"/>
              <a:tabLst>
                <a:tab algn="l" pos="0"/>
              </a:tabLst>
            </a:pPr>
            <a:r>
              <a:rPr b="0" lang="en" sz="1800" spc="-1" strike="noStrike">
                <a:solidFill>
                  <a:schemeClr val="dk2"/>
                </a:solidFill>
                <a:latin typeface="Arial"/>
                <a:ea typeface="Arial"/>
              </a:rPr>
              <a:t>How accurate was the simulated flight compared to the real one?</a:t>
            </a:r>
            <a:endParaRPr b="0" lang="en-US" sz="1800" spc="-1" strike="noStrike">
              <a:solidFill>
                <a:srgbClr val="000000"/>
              </a:solidFill>
              <a:latin typeface="Arial"/>
            </a:endParaRPr>
          </a:p>
          <a:p>
            <a:pPr marL="457200" indent="-343080">
              <a:lnSpc>
                <a:spcPct val="115000"/>
              </a:lnSpc>
              <a:buClr>
                <a:srgbClr val="595959"/>
              </a:buClr>
              <a:buFont typeface="Arial"/>
              <a:buChar char="●"/>
              <a:tabLst>
                <a:tab algn="l" pos="0"/>
              </a:tabLst>
            </a:pPr>
            <a:r>
              <a:rPr b="0" lang="en" sz="1800" spc="-1" strike="noStrike">
                <a:solidFill>
                  <a:schemeClr val="dk2"/>
                </a:solidFill>
                <a:latin typeface="Arial"/>
                <a:ea typeface="Arial"/>
              </a:rPr>
              <a:t>Where did the actual flight differ from the simulated flight?</a:t>
            </a:r>
            <a:endParaRPr b="0" lang="en-US" sz="1800" spc="-1" strike="noStrike">
              <a:solidFill>
                <a:srgbClr val="000000"/>
              </a:solidFill>
              <a:latin typeface="Arial"/>
            </a:endParaRPr>
          </a:p>
          <a:p>
            <a:pPr marL="457200" indent="-343080">
              <a:lnSpc>
                <a:spcPct val="115000"/>
              </a:lnSpc>
              <a:buClr>
                <a:srgbClr val="595959"/>
              </a:buClr>
              <a:buFont typeface="Arial"/>
              <a:buChar char="●"/>
              <a:tabLst>
                <a:tab algn="l" pos="0"/>
              </a:tabLst>
            </a:pPr>
            <a:r>
              <a:rPr b="0" lang="en" sz="1800" spc="-1" strike="noStrike">
                <a:solidFill>
                  <a:schemeClr val="dk2"/>
                </a:solidFill>
                <a:latin typeface="Arial"/>
                <a:ea typeface="Arial"/>
              </a:rPr>
              <a:t>What are some reasons for these differences?</a:t>
            </a:r>
            <a:endParaRPr b="0" lang="en-US" sz="1800" spc="-1" strike="noStrike">
              <a:solidFill>
                <a:srgbClr val="000000"/>
              </a:solidFill>
              <a:latin typeface="Arial"/>
            </a:endParaRPr>
          </a:p>
          <a:p>
            <a:pPr marL="457200" indent="-343080">
              <a:lnSpc>
                <a:spcPct val="115000"/>
              </a:lnSpc>
              <a:buClr>
                <a:srgbClr val="595959"/>
              </a:buClr>
              <a:buFont typeface="Arial"/>
              <a:buChar char="●"/>
              <a:tabLst>
                <a:tab algn="l" pos="0"/>
              </a:tabLst>
            </a:pPr>
            <a:r>
              <a:rPr b="0" lang="en" sz="1800" spc="-1" strike="noStrike">
                <a:solidFill>
                  <a:schemeClr val="dk2"/>
                </a:solidFill>
                <a:latin typeface="Arial"/>
                <a:ea typeface="Arial"/>
              </a:rPr>
              <a:t>How could the simulation be made more accurate?</a:t>
            </a:r>
            <a:endParaRPr b="0" lang="en-US" sz="1800" spc="-1" strike="noStrike">
              <a:solidFill>
                <a:srgbClr val="000000"/>
              </a:solidFill>
              <a:latin typeface="Arial"/>
            </a:endParaRPr>
          </a:p>
          <a:p>
            <a:pPr marL="457200" indent="-343080">
              <a:lnSpc>
                <a:spcPct val="115000"/>
              </a:lnSpc>
              <a:buClr>
                <a:srgbClr val="595959"/>
              </a:buClr>
              <a:buFont typeface="Arial"/>
              <a:buChar char="●"/>
              <a:tabLst>
                <a:tab algn="l" pos="0"/>
              </a:tabLst>
            </a:pPr>
            <a:r>
              <a:rPr b="0" lang="en" sz="1800" spc="-1" strike="noStrike">
                <a:solidFill>
                  <a:schemeClr val="dk2"/>
                </a:solidFill>
                <a:latin typeface="Arial"/>
                <a:ea typeface="Arial"/>
              </a:rPr>
              <a:t>How could the flight program be adjusted to better match the planned flight path?</a:t>
            </a:r>
            <a:endParaRPr b="0" lang="en-US" sz="1800" spc="-1" strike="noStrike">
              <a:solidFill>
                <a:srgbClr val="000000"/>
              </a:solidFill>
              <a:latin typeface="Arial"/>
            </a:endParaRPr>
          </a:p>
          <a:p>
            <a:pPr indent="0">
              <a:lnSpc>
                <a:spcPct val="115000"/>
              </a:lnSpc>
              <a:spcBef>
                <a:spcPts val="1599"/>
              </a:spcBef>
              <a:spcAft>
                <a:spcPts val="1599"/>
              </a:spcAft>
              <a:buNone/>
              <a:tabLst>
                <a:tab algn="l" pos="0"/>
              </a:tabLst>
            </a:pPr>
            <a:endParaRPr b="0" lang="en-US" sz="30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PlaceHolder 1"/>
          <p:cNvSpPr>
            <a:spLocks noGrp="1"/>
          </p:cNvSpPr>
          <p:nvPr>
            <p:ph/>
          </p:nvPr>
        </p:nvSpPr>
        <p:spPr>
          <a:xfrm>
            <a:off x="332640" y="690120"/>
            <a:ext cx="8085600" cy="3707640"/>
          </a:xfrm>
          <a:prstGeom prst="rect">
            <a:avLst/>
          </a:prstGeom>
          <a:noFill/>
          <a:ln w="0">
            <a:noFill/>
          </a:ln>
        </p:spPr>
        <p:txBody>
          <a:bodyPr lIns="91440" rIns="91440" tIns="91440" bIns="91440" anchor="t">
            <a:noAutofit/>
          </a:bodyPr>
          <a:p>
            <a:pPr indent="0">
              <a:lnSpc>
                <a:spcPct val="115000"/>
              </a:lnSpc>
              <a:buNone/>
              <a:tabLst>
                <a:tab algn="l" pos="0"/>
              </a:tabLst>
            </a:pPr>
            <a:r>
              <a:rPr b="0" lang="en" sz="3000" spc="-1" strike="noStrike">
                <a:solidFill>
                  <a:schemeClr val="dk2"/>
                </a:solidFill>
                <a:latin typeface="Arial"/>
                <a:ea typeface="Arial"/>
              </a:rPr>
              <a:t>The programmed flight plan and actual flight can be updated to include:</a:t>
            </a:r>
            <a:endParaRPr b="0" lang="en-US" sz="3000" spc="-1" strike="noStrike">
              <a:solidFill>
                <a:srgbClr val="000000"/>
              </a:solidFill>
              <a:latin typeface="Arial"/>
            </a:endParaRPr>
          </a:p>
          <a:p>
            <a:pPr marL="457200" indent="-343080">
              <a:lnSpc>
                <a:spcPct val="115000"/>
              </a:lnSpc>
              <a:spcBef>
                <a:spcPts val="1599"/>
              </a:spcBef>
              <a:buClr>
                <a:srgbClr val="595959"/>
              </a:buClr>
              <a:buFont typeface="Arial"/>
              <a:buChar char="●"/>
              <a:tabLst>
                <a:tab algn="l" pos="0"/>
              </a:tabLst>
            </a:pPr>
            <a:r>
              <a:rPr b="0" lang="en" sz="1800" spc="-1" strike="noStrike">
                <a:solidFill>
                  <a:schemeClr val="dk2"/>
                </a:solidFill>
                <a:latin typeface="Arial"/>
                <a:ea typeface="Arial"/>
              </a:rPr>
              <a:t>Adjustments to the flight variables based on the actual flight (e.g.- adjusting flight distances)</a:t>
            </a:r>
            <a:endParaRPr b="0" lang="en-US" sz="1800" spc="-1" strike="noStrike">
              <a:solidFill>
                <a:srgbClr val="000000"/>
              </a:solidFill>
              <a:latin typeface="Arial"/>
            </a:endParaRPr>
          </a:p>
          <a:p>
            <a:pPr marL="457200" indent="-343080">
              <a:lnSpc>
                <a:spcPct val="115000"/>
              </a:lnSpc>
              <a:buClr>
                <a:srgbClr val="595959"/>
              </a:buClr>
              <a:buFont typeface="Arial"/>
              <a:buChar char="●"/>
              <a:tabLst>
                <a:tab algn="l" pos="0"/>
              </a:tabLst>
            </a:pPr>
            <a:r>
              <a:rPr b="0" lang="en" sz="1800" spc="-1" strike="noStrike">
                <a:solidFill>
                  <a:schemeClr val="dk2"/>
                </a:solidFill>
                <a:latin typeface="Arial"/>
                <a:ea typeface="Arial"/>
              </a:rPr>
              <a:t>Changes to the flight path to account for obstacles (e.g.- fly higher to avoid a chair)</a:t>
            </a:r>
            <a:endParaRPr b="0" lang="en-US" sz="1800" spc="-1" strike="noStrike">
              <a:solidFill>
                <a:srgbClr val="000000"/>
              </a:solidFill>
              <a:latin typeface="Arial"/>
            </a:endParaRPr>
          </a:p>
          <a:p>
            <a:pPr marL="457200" indent="-343080">
              <a:lnSpc>
                <a:spcPct val="115000"/>
              </a:lnSpc>
              <a:buClr>
                <a:srgbClr val="595959"/>
              </a:buClr>
              <a:buFont typeface="Arial"/>
              <a:buChar char="●"/>
              <a:tabLst>
                <a:tab algn="l" pos="0"/>
              </a:tabLst>
            </a:pPr>
            <a:r>
              <a:rPr b="0" lang="en" sz="1800" spc="-1" strike="noStrike">
                <a:solidFill>
                  <a:schemeClr val="dk2"/>
                </a:solidFill>
                <a:latin typeface="Arial"/>
                <a:ea typeface="Arial"/>
              </a:rPr>
              <a:t>Changes to the environment (e.g.- where is the drone located and how it is oriented, shielding the drone from the wind, etc.)</a:t>
            </a:r>
            <a:endParaRPr b="0" lang="en-US" sz="1800" spc="-1" strike="noStrike">
              <a:solidFill>
                <a:srgbClr val="000000"/>
              </a:solidFill>
              <a:latin typeface="Arial"/>
            </a:endParaRPr>
          </a:p>
          <a:p>
            <a:pPr marL="457200" indent="-343080">
              <a:lnSpc>
                <a:spcPct val="115000"/>
              </a:lnSpc>
              <a:buClr>
                <a:srgbClr val="595959"/>
              </a:buClr>
              <a:buFont typeface="Arial"/>
              <a:buChar char="●"/>
              <a:tabLst>
                <a:tab algn="l" pos="0"/>
              </a:tabLst>
            </a:pPr>
            <a:r>
              <a:rPr b="0" lang="en" sz="1800" spc="-1" strike="noStrike">
                <a:solidFill>
                  <a:schemeClr val="dk2"/>
                </a:solidFill>
                <a:latin typeface="Arial"/>
                <a:ea typeface="Arial"/>
              </a:rPr>
              <a:t>Changes to the error bar for plotting</a:t>
            </a:r>
            <a:endParaRPr b="0" lang="en-US" sz="1800" spc="-1" strike="noStrike">
              <a:solidFill>
                <a:srgbClr val="000000"/>
              </a:solidFill>
              <a:latin typeface="Arial"/>
            </a:endParaRPr>
          </a:p>
          <a:p>
            <a:pPr marL="114480" indent="0">
              <a:lnSpc>
                <a:spcPct val="115000"/>
              </a:lnSpc>
              <a:buNone/>
              <a:tabLst>
                <a:tab algn="l" pos="0"/>
              </a:tabLst>
            </a:pPr>
            <a:endParaRPr b="0" lang="en-US" sz="1800" spc="-1" strike="noStrike">
              <a:solidFill>
                <a:srgbClr val="000000"/>
              </a:solidFill>
              <a:latin typeface="Arial"/>
            </a:endParaRPr>
          </a:p>
          <a:p>
            <a:pPr indent="0">
              <a:lnSpc>
                <a:spcPct val="115000"/>
              </a:lnSpc>
              <a:spcBef>
                <a:spcPts val="1599"/>
              </a:spcBef>
              <a:spcAft>
                <a:spcPts val="1599"/>
              </a:spcAft>
              <a:buNone/>
              <a:tabLst>
                <a:tab algn="l" pos="0"/>
              </a:tabLst>
            </a:pPr>
            <a:endParaRPr b="0" lang="en-US" sz="30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 name="PlaceHolder 1"/>
          <p:cNvSpPr>
            <a:spLocks noGrp="1"/>
          </p:cNvSpPr>
          <p:nvPr>
            <p:ph/>
          </p:nvPr>
        </p:nvSpPr>
        <p:spPr>
          <a:xfrm>
            <a:off x="322200" y="910440"/>
            <a:ext cx="4305600" cy="3416040"/>
          </a:xfrm>
          <a:prstGeom prst="rect">
            <a:avLst/>
          </a:prstGeom>
          <a:noFill/>
          <a:ln w="0">
            <a:noFill/>
          </a:ln>
        </p:spPr>
        <p:txBody>
          <a:bodyPr lIns="91440" rIns="91440" tIns="91440" bIns="91440" anchor="t">
            <a:noAutofit/>
          </a:bodyPr>
          <a:p>
            <a:pPr indent="0">
              <a:lnSpc>
                <a:spcPct val="115000"/>
              </a:lnSpc>
              <a:spcAft>
                <a:spcPts val="1599"/>
              </a:spcAft>
              <a:buNone/>
              <a:tabLst>
                <a:tab algn="l" pos="0"/>
              </a:tabLst>
            </a:pPr>
            <a:r>
              <a:rPr b="0" lang="en" sz="3000" spc="-1" strike="noStrike">
                <a:solidFill>
                  <a:schemeClr val="dk2"/>
                </a:solidFill>
                <a:latin typeface="Arial"/>
                <a:ea typeface="Arial"/>
              </a:rPr>
              <a:t>The tello_sim Python package is a simulator designed for use in classrooms using the Tello flight API</a:t>
            </a:r>
            <a:endParaRPr b="0" lang="en-US" sz="3000" spc="-1" strike="noStrike">
              <a:solidFill>
                <a:srgbClr val="000000"/>
              </a:solidFill>
              <a:latin typeface="Arial"/>
            </a:endParaRPr>
          </a:p>
        </p:txBody>
      </p:sp>
      <p:pic>
        <p:nvPicPr>
          <p:cNvPr id="42" name="Google Shape;61;p14" descr=""/>
          <p:cNvPicPr/>
          <p:nvPr/>
        </p:nvPicPr>
        <p:blipFill>
          <a:blip r:embed="rId1"/>
          <a:stretch/>
        </p:blipFill>
        <p:spPr>
          <a:xfrm>
            <a:off x="4717440" y="568080"/>
            <a:ext cx="4221360" cy="4221360"/>
          </a:xfrm>
          <a:prstGeom prst="rect">
            <a:avLst/>
          </a:prstGeom>
          <a:ln w="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 name="PlaceHolder 1"/>
          <p:cNvSpPr>
            <a:spLocks noGrp="1"/>
          </p:cNvSpPr>
          <p:nvPr>
            <p:ph/>
          </p:nvPr>
        </p:nvSpPr>
        <p:spPr>
          <a:xfrm>
            <a:off x="332640" y="690120"/>
            <a:ext cx="8085600" cy="3707640"/>
          </a:xfrm>
          <a:prstGeom prst="rect">
            <a:avLst/>
          </a:prstGeom>
          <a:noFill/>
          <a:ln w="0">
            <a:noFill/>
          </a:ln>
        </p:spPr>
        <p:txBody>
          <a:bodyPr lIns="91440" rIns="91440" tIns="91440" bIns="91440" anchor="t">
            <a:noAutofit/>
          </a:bodyPr>
          <a:p>
            <a:pPr indent="0">
              <a:lnSpc>
                <a:spcPct val="115000"/>
              </a:lnSpc>
              <a:buNone/>
              <a:tabLst>
                <a:tab algn="l" pos="0"/>
              </a:tabLst>
            </a:pPr>
            <a:r>
              <a:rPr b="0" lang="en" sz="3000" spc="-1" strike="noStrike">
                <a:solidFill>
                  <a:schemeClr val="dk2"/>
                </a:solidFill>
                <a:latin typeface="Arial"/>
                <a:ea typeface="Arial"/>
              </a:rPr>
              <a:t>The package supports the Next Generation Science Standards related to “Developing and Using Models”.</a:t>
            </a:r>
            <a:endParaRPr b="0" lang="en-US" sz="3000" spc="-1" strike="noStrike">
              <a:solidFill>
                <a:srgbClr val="000000"/>
              </a:solidFill>
              <a:latin typeface="Arial"/>
            </a:endParaRPr>
          </a:p>
          <a:p>
            <a:pPr indent="0">
              <a:lnSpc>
                <a:spcPct val="115000"/>
              </a:lnSpc>
              <a:spcBef>
                <a:spcPts val="1599"/>
              </a:spcBef>
              <a:spcAft>
                <a:spcPts val="1599"/>
              </a:spcAft>
              <a:buNone/>
              <a:tabLst>
                <a:tab algn="l" pos="0"/>
              </a:tabLst>
            </a:pPr>
            <a:endParaRPr b="0" lang="en-US" sz="30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 name="PlaceHolder 1"/>
          <p:cNvSpPr>
            <a:spLocks noGrp="1"/>
          </p:cNvSpPr>
          <p:nvPr>
            <p:ph type="title"/>
          </p:nvPr>
        </p:nvSpPr>
        <p:spPr>
          <a:xfrm>
            <a:off x="311760" y="444960"/>
            <a:ext cx="8520120" cy="572400"/>
          </a:xfrm>
          <a:prstGeom prst="rect">
            <a:avLst/>
          </a:prstGeom>
          <a:noFill/>
          <a:ln w="0">
            <a:noFill/>
          </a:ln>
        </p:spPr>
        <p:txBody>
          <a:bodyPr lIns="91440" rIns="91440" tIns="91440" bIns="91440" anchor="t">
            <a:noAutofit/>
          </a:bodyPr>
          <a:p>
            <a:pPr indent="0">
              <a:lnSpc>
                <a:spcPct val="100000"/>
              </a:lnSpc>
              <a:buNone/>
            </a:pPr>
            <a:r>
              <a:rPr b="0" lang="en-US" sz="2800" spc="-1" strike="noStrike">
                <a:solidFill>
                  <a:schemeClr val="dk1"/>
                </a:solidFill>
                <a:latin typeface="Arial"/>
                <a:ea typeface="Arial"/>
              </a:rPr>
              <a:t>Middle School Standards</a:t>
            </a:r>
            <a:endParaRPr b="0" lang="en-US" sz="2800" spc="-1" strike="noStrike">
              <a:solidFill>
                <a:srgbClr val="000000"/>
              </a:solidFill>
              <a:latin typeface="Arial"/>
            </a:endParaRPr>
          </a:p>
        </p:txBody>
      </p:sp>
      <p:sp>
        <p:nvSpPr>
          <p:cNvPr id="45" name="PlaceHolder 2"/>
          <p:cNvSpPr>
            <a:spLocks noGrp="1"/>
          </p:cNvSpPr>
          <p:nvPr>
            <p:ph/>
          </p:nvPr>
        </p:nvSpPr>
        <p:spPr>
          <a:xfrm>
            <a:off x="311760" y="1152360"/>
            <a:ext cx="8520120" cy="3416040"/>
          </a:xfrm>
          <a:prstGeom prst="rect">
            <a:avLst/>
          </a:prstGeom>
          <a:noFill/>
          <a:ln w="0">
            <a:noFill/>
          </a:ln>
        </p:spPr>
        <p:txBody>
          <a:bodyPr lIns="91440" rIns="91440" tIns="91440" bIns="91440" anchor="t">
            <a:noAutofit/>
          </a:bodyPr>
          <a:p>
            <a:pPr indent="0">
              <a:lnSpc>
                <a:spcPct val="115000"/>
              </a:lnSpc>
              <a:buNone/>
              <a:tabLst>
                <a:tab algn="l" pos="0"/>
              </a:tabLst>
            </a:pPr>
            <a:r>
              <a:rPr b="0" lang="en" sz="1200" spc="-1" strike="noStrike">
                <a:solidFill>
                  <a:schemeClr val="dk2"/>
                </a:solidFill>
                <a:latin typeface="Arial"/>
                <a:ea typeface="Arial"/>
              </a:rPr>
              <a:t>Modeling in 6–8 builds on K–5 experiences and progresses to developing, using, and revising models to describe, test, and predict more abstract phenomena and design systems.</a:t>
            </a:r>
            <a:endParaRPr b="0" lang="en-US" sz="1200" spc="-1" strike="noStrike">
              <a:solidFill>
                <a:srgbClr val="000000"/>
              </a:solidFill>
              <a:latin typeface="Arial"/>
            </a:endParaRPr>
          </a:p>
          <a:p>
            <a:pPr marL="457200" indent="-304920">
              <a:lnSpc>
                <a:spcPct val="115000"/>
              </a:lnSpc>
              <a:spcBef>
                <a:spcPts val="1599"/>
              </a:spcBef>
              <a:buClr>
                <a:srgbClr val="595959"/>
              </a:buClr>
              <a:buFont typeface="Arial"/>
              <a:buChar char="●"/>
              <a:tabLst>
                <a:tab algn="l" pos="0"/>
              </a:tabLst>
            </a:pPr>
            <a:r>
              <a:rPr b="0" lang="en" sz="1200" spc="-1" strike="noStrike">
                <a:solidFill>
                  <a:schemeClr val="dk2"/>
                </a:solidFill>
                <a:latin typeface="Arial"/>
                <a:ea typeface="Arial"/>
              </a:rPr>
              <a:t>Evaluate limitations of a model for a proposed object or tool.</a:t>
            </a:r>
            <a:endParaRPr b="0" lang="en-US" sz="1200" spc="-1" strike="noStrike">
              <a:solidFill>
                <a:srgbClr val="000000"/>
              </a:solidFill>
              <a:latin typeface="Arial"/>
            </a:endParaRPr>
          </a:p>
          <a:p>
            <a:pPr marL="457200" indent="-304920">
              <a:lnSpc>
                <a:spcPct val="115000"/>
              </a:lnSpc>
              <a:buClr>
                <a:srgbClr val="595959"/>
              </a:buClr>
              <a:buFont typeface="Arial"/>
              <a:buChar char="●"/>
              <a:tabLst>
                <a:tab algn="l" pos="0"/>
              </a:tabLst>
            </a:pPr>
            <a:r>
              <a:rPr b="0" lang="en" sz="1200" spc="-1" strike="noStrike">
                <a:solidFill>
                  <a:schemeClr val="dk2"/>
                </a:solidFill>
                <a:latin typeface="Arial"/>
                <a:ea typeface="Arial"/>
              </a:rPr>
              <a:t>Develop or modify a model—based on evidence – to match what happens if a variable or component of a system is changed.</a:t>
            </a:r>
            <a:endParaRPr b="0" lang="en-US" sz="1200" spc="-1" strike="noStrike">
              <a:solidFill>
                <a:srgbClr val="000000"/>
              </a:solidFill>
              <a:latin typeface="Arial"/>
            </a:endParaRPr>
          </a:p>
          <a:p>
            <a:pPr marL="457200" indent="-304920">
              <a:lnSpc>
                <a:spcPct val="115000"/>
              </a:lnSpc>
              <a:buClr>
                <a:srgbClr val="595959"/>
              </a:buClr>
              <a:buFont typeface="Arial"/>
              <a:buChar char="●"/>
              <a:tabLst>
                <a:tab algn="l" pos="0"/>
              </a:tabLst>
            </a:pPr>
            <a:r>
              <a:rPr b="0" lang="en" sz="1200" spc="-1" strike="noStrike">
                <a:solidFill>
                  <a:schemeClr val="dk2"/>
                </a:solidFill>
                <a:latin typeface="Arial"/>
                <a:ea typeface="Arial"/>
              </a:rPr>
              <a:t>Use and/or develop a model of simple systems with uncertain and less predictable factors.</a:t>
            </a:r>
            <a:endParaRPr b="0" lang="en-US" sz="1200" spc="-1" strike="noStrike">
              <a:solidFill>
                <a:srgbClr val="000000"/>
              </a:solidFill>
              <a:latin typeface="Arial"/>
            </a:endParaRPr>
          </a:p>
          <a:p>
            <a:pPr marL="457200" indent="-304920">
              <a:lnSpc>
                <a:spcPct val="115000"/>
              </a:lnSpc>
              <a:buClr>
                <a:srgbClr val="595959"/>
              </a:buClr>
              <a:buFont typeface="Arial"/>
              <a:buChar char="●"/>
              <a:tabLst>
                <a:tab algn="l" pos="0"/>
              </a:tabLst>
            </a:pPr>
            <a:r>
              <a:rPr b="0" lang="en" sz="1200" spc="-1" strike="noStrike">
                <a:solidFill>
                  <a:schemeClr val="dk2"/>
                </a:solidFill>
                <a:latin typeface="Arial"/>
                <a:ea typeface="Arial"/>
              </a:rPr>
              <a:t>Develop and/or revise a model to show the relationships among variables, including those that are not observable but predict observable phenomena.</a:t>
            </a:r>
            <a:endParaRPr b="0" lang="en-US" sz="1200" spc="-1" strike="noStrike">
              <a:solidFill>
                <a:srgbClr val="000000"/>
              </a:solidFill>
              <a:latin typeface="Arial"/>
            </a:endParaRPr>
          </a:p>
          <a:p>
            <a:pPr marL="457200" indent="-304920">
              <a:lnSpc>
                <a:spcPct val="115000"/>
              </a:lnSpc>
              <a:buClr>
                <a:srgbClr val="595959"/>
              </a:buClr>
              <a:buFont typeface="Arial"/>
              <a:buChar char="●"/>
              <a:tabLst>
                <a:tab algn="l" pos="0"/>
              </a:tabLst>
            </a:pPr>
            <a:r>
              <a:rPr b="0" lang="en" sz="1200" spc="-1" strike="noStrike">
                <a:solidFill>
                  <a:schemeClr val="dk2"/>
                </a:solidFill>
                <a:latin typeface="Arial"/>
                <a:ea typeface="Arial"/>
              </a:rPr>
              <a:t>Develop and/or use a model to predict and/or describe phenomena.</a:t>
            </a:r>
            <a:endParaRPr b="0" lang="en-US" sz="1200" spc="-1" strike="noStrike">
              <a:solidFill>
                <a:srgbClr val="000000"/>
              </a:solidFill>
              <a:latin typeface="Arial"/>
            </a:endParaRPr>
          </a:p>
          <a:p>
            <a:pPr marL="457200" indent="-304920">
              <a:lnSpc>
                <a:spcPct val="115000"/>
              </a:lnSpc>
              <a:buClr>
                <a:srgbClr val="595959"/>
              </a:buClr>
              <a:buFont typeface="Arial"/>
              <a:buChar char="●"/>
              <a:tabLst>
                <a:tab algn="l" pos="0"/>
              </a:tabLst>
            </a:pPr>
            <a:r>
              <a:rPr b="0" lang="en" sz="1200" spc="-1" strike="noStrike">
                <a:solidFill>
                  <a:schemeClr val="dk2"/>
                </a:solidFill>
                <a:latin typeface="Arial"/>
                <a:ea typeface="Arial"/>
              </a:rPr>
              <a:t>Develop a model to describe unobservable mechanisms.</a:t>
            </a:r>
            <a:endParaRPr b="0" lang="en-US" sz="1200" spc="-1" strike="noStrike">
              <a:solidFill>
                <a:srgbClr val="000000"/>
              </a:solidFill>
              <a:latin typeface="Arial"/>
            </a:endParaRPr>
          </a:p>
          <a:p>
            <a:pPr marL="457200" indent="-304920">
              <a:lnSpc>
                <a:spcPct val="115000"/>
              </a:lnSpc>
              <a:buClr>
                <a:srgbClr val="595959"/>
              </a:buClr>
              <a:buFont typeface="Arial"/>
              <a:buChar char="●"/>
              <a:tabLst>
                <a:tab algn="l" pos="0"/>
              </a:tabLst>
            </a:pPr>
            <a:r>
              <a:rPr b="0" lang="en" sz="1200" spc="-1" strike="noStrike">
                <a:solidFill>
                  <a:schemeClr val="dk2"/>
                </a:solidFill>
                <a:latin typeface="Arial"/>
                <a:ea typeface="Arial"/>
              </a:rPr>
              <a:t>Develop and/or use a model to generate data to test ideas about phenomena in natural or designed systems, including those representing inputs and outputs, and those at unobservable scales.</a:t>
            </a:r>
            <a:endParaRPr b="0" lang="en-US" sz="1200" spc="-1" strike="noStrike">
              <a:solidFill>
                <a:srgbClr val="000000"/>
              </a:solidFill>
              <a:latin typeface="Arial"/>
            </a:endParaRPr>
          </a:p>
          <a:p>
            <a:pPr indent="0">
              <a:lnSpc>
                <a:spcPct val="115000"/>
              </a:lnSpc>
              <a:spcBef>
                <a:spcPts val="1599"/>
              </a:spcBef>
              <a:spcAft>
                <a:spcPts val="1599"/>
              </a:spcAft>
              <a:buNone/>
              <a:tabLst>
                <a:tab algn="l" pos="0"/>
              </a:tabLst>
            </a:pPr>
            <a:endParaRPr b="0" lang="en-US" sz="1200" spc="-1" strike="noStrike">
              <a:solidFill>
                <a:srgbClr val="000000"/>
              </a:solidFill>
              <a:latin typeface="Arial"/>
            </a:endParaRPr>
          </a:p>
        </p:txBody>
      </p:sp>
      <p:sp>
        <p:nvSpPr>
          <p:cNvPr id="46" name="Google Shape;72;p16"/>
          <p:cNvSpPr/>
          <p:nvPr/>
        </p:nvSpPr>
        <p:spPr>
          <a:xfrm>
            <a:off x="286920" y="4139640"/>
            <a:ext cx="3125880" cy="4968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100" spc="-1" strike="noStrike" u="sng">
                <a:solidFill>
                  <a:schemeClr val="hlink"/>
                </a:solidFill>
                <a:uFillTx/>
                <a:latin typeface="Arial"/>
                <a:ea typeface="Arial"/>
                <a:hlinkClick r:id="rId1"/>
              </a:rPr>
              <a:t>https://ngss.nsta.org/Practices.aspx?id=2</a:t>
            </a:r>
            <a:endParaRPr b="0" lang="en-US" sz="11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 name="PlaceHolder 1"/>
          <p:cNvSpPr>
            <a:spLocks noGrp="1"/>
          </p:cNvSpPr>
          <p:nvPr>
            <p:ph type="title"/>
          </p:nvPr>
        </p:nvSpPr>
        <p:spPr>
          <a:xfrm>
            <a:off x="311760" y="257760"/>
            <a:ext cx="8520120" cy="572400"/>
          </a:xfrm>
          <a:prstGeom prst="rect">
            <a:avLst/>
          </a:prstGeom>
          <a:noFill/>
          <a:ln w="0">
            <a:noFill/>
          </a:ln>
        </p:spPr>
        <p:txBody>
          <a:bodyPr lIns="91440" rIns="91440" tIns="91440" bIns="91440" anchor="t">
            <a:noAutofit/>
          </a:bodyPr>
          <a:p>
            <a:pPr indent="0">
              <a:lnSpc>
                <a:spcPct val="100000"/>
              </a:lnSpc>
              <a:buNone/>
            </a:pPr>
            <a:r>
              <a:rPr b="0" lang="en-US" sz="2800" spc="-1" strike="noStrike">
                <a:solidFill>
                  <a:schemeClr val="dk1"/>
                </a:solidFill>
                <a:latin typeface="Arial"/>
                <a:ea typeface="Arial"/>
              </a:rPr>
              <a:t>High School Standards</a:t>
            </a:r>
            <a:endParaRPr b="0" lang="en-US" sz="2800" spc="-1" strike="noStrike">
              <a:solidFill>
                <a:srgbClr val="000000"/>
              </a:solidFill>
              <a:latin typeface="Arial"/>
            </a:endParaRPr>
          </a:p>
        </p:txBody>
      </p:sp>
      <p:sp>
        <p:nvSpPr>
          <p:cNvPr id="48" name="PlaceHolder 2"/>
          <p:cNvSpPr>
            <a:spLocks noGrp="1"/>
          </p:cNvSpPr>
          <p:nvPr>
            <p:ph/>
          </p:nvPr>
        </p:nvSpPr>
        <p:spPr>
          <a:xfrm>
            <a:off x="311760" y="932040"/>
            <a:ext cx="8520120" cy="3416040"/>
          </a:xfrm>
          <a:prstGeom prst="rect">
            <a:avLst/>
          </a:prstGeom>
          <a:noFill/>
          <a:ln w="0">
            <a:noFill/>
          </a:ln>
        </p:spPr>
        <p:txBody>
          <a:bodyPr lIns="91440" rIns="91440" tIns="91440" bIns="91440" anchor="t">
            <a:noAutofit/>
          </a:bodyPr>
          <a:p>
            <a:pPr indent="0">
              <a:lnSpc>
                <a:spcPct val="115000"/>
              </a:lnSpc>
              <a:buNone/>
              <a:tabLst>
                <a:tab algn="l" pos="0"/>
              </a:tabLst>
            </a:pPr>
            <a:r>
              <a:rPr b="0" lang="en-US" sz="1200" spc="-1" strike="noStrike">
                <a:solidFill>
                  <a:schemeClr val="dk2"/>
                </a:solidFill>
                <a:latin typeface="Arial"/>
                <a:ea typeface="Arial"/>
              </a:rPr>
              <a:t>Modeling in 9–12 builds on K–8 experiences and progresses to using, synthesizing, and developing models to predict and show relationships among variables between systems and their components in the natural and designed world(s).</a:t>
            </a:r>
            <a:r>
              <a:rPr b="0" lang="en" sz="1200" spc="-1" strike="noStrike">
                <a:solidFill>
                  <a:schemeClr val="dk2"/>
                </a:solidFill>
                <a:latin typeface="Arial"/>
                <a:ea typeface="Arial"/>
              </a:rPr>
              <a:t>Evaluate limitations of a model for a proposed object or tool.</a:t>
            </a:r>
            <a:endParaRPr b="0" lang="en-US" sz="1200" spc="-1" strike="noStrike">
              <a:solidFill>
                <a:srgbClr val="000000"/>
              </a:solidFill>
              <a:latin typeface="Arial"/>
            </a:endParaRPr>
          </a:p>
          <a:p>
            <a:pPr indent="0">
              <a:lnSpc>
                <a:spcPct val="115000"/>
              </a:lnSpc>
              <a:buNone/>
              <a:tabLst>
                <a:tab algn="l" pos="0"/>
              </a:tabLst>
            </a:pPr>
            <a:endParaRPr b="0" lang="en-US" sz="1200" spc="-1" strike="noStrike">
              <a:solidFill>
                <a:srgbClr val="000000"/>
              </a:solidFill>
              <a:latin typeface="Arial"/>
            </a:endParaRPr>
          </a:p>
          <a:p>
            <a:pPr marL="457200" indent="-304920">
              <a:lnSpc>
                <a:spcPct val="115000"/>
              </a:lnSpc>
              <a:buClr>
                <a:srgbClr val="595959"/>
              </a:buClr>
              <a:buFont typeface="Arial"/>
              <a:buChar char="●"/>
              <a:tabLst>
                <a:tab algn="l" pos="0"/>
              </a:tabLst>
            </a:pPr>
            <a:r>
              <a:rPr b="0" lang="en-US" sz="1200" spc="-1" strike="noStrike">
                <a:solidFill>
                  <a:schemeClr val="lt2"/>
                </a:solidFill>
                <a:latin typeface="Arial"/>
                <a:ea typeface="Arial"/>
              </a:rPr>
              <a:t>Evaluate merits and limitations of two different models of the same proposed tool, process, mechanism, or system in order to select or revise a model that best fits the evidence or design criteria.</a:t>
            </a:r>
            <a:endParaRPr b="0" lang="en-US" sz="1200" spc="-1" strike="noStrike">
              <a:solidFill>
                <a:srgbClr val="000000"/>
              </a:solidFill>
              <a:latin typeface="Arial"/>
            </a:endParaRPr>
          </a:p>
          <a:p>
            <a:pPr marL="457200" indent="-304920">
              <a:lnSpc>
                <a:spcPct val="115000"/>
              </a:lnSpc>
              <a:buClr>
                <a:srgbClr val="595959"/>
              </a:buClr>
              <a:buFont typeface="Arial"/>
              <a:buChar char="●"/>
              <a:tabLst>
                <a:tab algn="l" pos="0"/>
              </a:tabLst>
            </a:pPr>
            <a:r>
              <a:rPr b="0" lang="en-US" sz="1200" spc="-1" strike="noStrike">
                <a:solidFill>
                  <a:schemeClr val="lt2"/>
                </a:solidFill>
                <a:latin typeface="Arial"/>
                <a:ea typeface="Arial"/>
              </a:rPr>
              <a:t>Design a test of a model to ascertain its reliability.</a:t>
            </a:r>
            <a:endParaRPr b="0" lang="en-US" sz="1200" spc="-1" strike="noStrike">
              <a:solidFill>
                <a:srgbClr val="000000"/>
              </a:solidFill>
              <a:latin typeface="Arial"/>
            </a:endParaRPr>
          </a:p>
          <a:p>
            <a:pPr marL="457200" indent="-304920">
              <a:lnSpc>
                <a:spcPct val="115000"/>
              </a:lnSpc>
              <a:buClr>
                <a:srgbClr val="595959"/>
              </a:buClr>
              <a:buFont typeface="Arial"/>
              <a:buChar char="●"/>
              <a:tabLst>
                <a:tab algn="l" pos="0"/>
              </a:tabLst>
            </a:pPr>
            <a:r>
              <a:rPr b="0" lang="en-US" sz="1200" spc="-1" strike="noStrike">
                <a:solidFill>
                  <a:schemeClr val="lt2"/>
                </a:solidFill>
                <a:latin typeface="Arial"/>
                <a:ea typeface="Arial"/>
              </a:rPr>
              <a:t>Develop, revise, and/or use a model based on evidence to illustrate and/or predict the relationships between systems or between components of a system.</a:t>
            </a:r>
            <a:endParaRPr b="0" lang="en-US" sz="1200" spc="-1" strike="noStrike">
              <a:solidFill>
                <a:srgbClr val="000000"/>
              </a:solidFill>
              <a:latin typeface="Arial"/>
            </a:endParaRPr>
          </a:p>
          <a:p>
            <a:pPr marL="457200" indent="-304920">
              <a:lnSpc>
                <a:spcPct val="115000"/>
              </a:lnSpc>
              <a:buClr>
                <a:srgbClr val="595959"/>
              </a:buClr>
              <a:buFont typeface="Arial"/>
              <a:buChar char="●"/>
              <a:tabLst>
                <a:tab algn="l" pos="0"/>
              </a:tabLst>
            </a:pPr>
            <a:r>
              <a:rPr b="0" lang="en-US" sz="1200" spc="-1" strike="noStrike">
                <a:solidFill>
                  <a:schemeClr val="lt2"/>
                </a:solidFill>
                <a:latin typeface="Arial"/>
                <a:ea typeface="Arial"/>
              </a:rPr>
              <a:t>Develop and/or use multiple types of models to provide mechanistic accounts and/or predict phenomena, and move flexibly between model types based on merits and limitations.</a:t>
            </a:r>
            <a:endParaRPr b="0" lang="en-US" sz="1200" spc="-1" strike="noStrike">
              <a:solidFill>
                <a:srgbClr val="000000"/>
              </a:solidFill>
              <a:latin typeface="Arial"/>
            </a:endParaRPr>
          </a:p>
          <a:p>
            <a:pPr marL="457200" indent="-304920">
              <a:lnSpc>
                <a:spcPct val="115000"/>
              </a:lnSpc>
              <a:buClr>
                <a:srgbClr val="595959"/>
              </a:buClr>
              <a:buFont typeface="Arial"/>
              <a:buChar char="●"/>
              <a:tabLst>
                <a:tab algn="l" pos="0"/>
              </a:tabLst>
            </a:pPr>
            <a:r>
              <a:rPr b="0" lang="en-US" sz="1200" spc="-1" strike="noStrike">
                <a:solidFill>
                  <a:schemeClr val="lt2"/>
                </a:solidFill>
                <a:latin typeface="Arial"/>
                <a:ea typeface="Arial"/>
              </a:rPr>
              <a:t>Use a model to provide mechanistic accounts of phenomena.</a:t>
            </a:r>
            <a:endParaRPr b="0" lang="en-US" sz="1200" spc="-1" strike="noStrike">
              <a:solidFill>
                <a:srgbClr val="000000"/>
              </a:solidFill>
              <a:latin typeface="Arial"/>
            </a:endParaRPr>
          </a:p>
          <a:p>
            <a:pPr marL="457200" indent="-304920">
              <a:lnSpc>
                <a:spcPct val="115000"/>
              </a:lnSpc>
              <a:buClr>
                <a:srgbClr val="595959"/>
              </a:buClr>
              <a:buFont typeface="Arial"/>
              <a:buChar char="●"/>
              <a:tabLst>
                <a:tab algn="l" pos="0"/>
              </a:tabLst>
            </a:pPr>
            <a:r>
              <a:rPr b="0" lang="en-US" sz="1200" spc="-1" strike="noStrike">
                <a:solidFill>
                  <a:schemeClr val="lt2"/>
                </a:solidFill>
                <a:latin typeface="Arial"/>
                <a:ea typeface="Arial"/>
              </a:rPr>
              <a:t>Develop a complex model that allows for manipulation and testing of a proposed process or system.</a:t>
            </a:r>
            <a:endParaRPr b="0" lang="en-US" sz="1200" spc="-1" strike="noStrike">
              <a:solidFill>
                <a:srgbClr val="000000"/>
              </a:solidFill>
              <a:latin typeface="Arial"/>
            </a:endParaRPr>
          </a:p>
          <a:p>
            <a:pPr marL="457200" indent="-304920">
              <a:lnSpc>
                <a:spcPct val="115000"/>
              </a:lnSpc>
              <a:buClr>
                <a:srgbClr val="595959"/>
              </a:buClr>
              <a:buFont typeface="Arial"/>
              <a:buChar char="●"/>
              <a:tabLst>
                <a:tab algn="l" pos="0"/>
              </a:tabLst>
            </a:pPr>
            <a:r>
              <a:rPr b="0" lang="en-US" sz="1200" spc="-1" strike="noStrike">
                <a:solidFill>
                  <a:schemeClr val="lt2"/>
                </a:solidFill>
                <a:latin typeface="Arial"/>
                <a:ea typeface="Arial"/>
              </a:rPr>
              <a:t>Develop and/or use a model (including mathematical and computational) to generate data to support explanations, predict phenomena, analyze systems, and/or solve problems.</a:t>
            </a:r>
            <a:endParaRPr b="0" lang="en-US" sz="1200" spc="-1" strike="noStrike">
              <a:solidFill>
                <a:srgbClr val="000000"/>
              </a:solidFill>
              <a:latin typeface="Arial"/>
            </a:endParaRPr>
          </a:p>
          <a:p>
            <a:pPr indent="0">
              <a:lnSpc>
                <a:spcPct val="115000"/>
              </a:lnSpc>
              <a:buNone/>
              <a:tabLst>
                <a:tab algn="l" pos="0"/>
              </a:tabLst>
            </a:pPr>
            <a:endParaRPr b="0" lang="en-US" sz="1200" spc="-1" strike="noStrike">
              <a:solidFill>
                <a:srgbClr val="000000"/>
              </a:solidFill>
              <a:latin typeface="Arial"/>
            </a:endParaRPr>
          </a:p>
          <a:p>
            <a:pPr indent="0">
              <a:lnSpc>
                <a:spcPct val="115000"/>
              </a:lnSpc>
              <a:buNone/>
              <a:tabLst>
                <a:tab algn="l" pos="0"/>
              </a:tabLst>
            </a:pPr>
            <a:endParaRPr b="0" lang="en-US" sz="1200" spc="-1" strike="noStrike">
              <a:solidFill>
                <a:srgbClr val="000000"/>
              </a:solidFill>
              <a:latin typeface="Arial"/>
            </a:endParaRPr>
          </a:p>
        </p:txBody>
      </p:sp>
      <p:sp>
        <p:nvSpPr>
          <p:cNvPr id="49" name="Google Shape;72;p16"/>
          <p:cNvSpPr/>
          <p:nvPr/>
        </p:nvSpPr>
        <p:spPr>
          <a:xfrm>
            <a:off x="269280" y="4449960"/>
            <a:ext cx="3125880" cy="4968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100" spc="-1" strike="noStrike" u="sng">
                <a:solidFill>
                  <a:schemeClr val="hlink"/>
                </a:solidFill>
                <a:uFillTx/>
                <a:latin typeface="Arial"/>
                <a:ea typeface="Arial"/>
                <a:hlinkClick r:id="rId1"/>
              </a:rPr>
              <a:t>https://ngss.nsta.org/Practices.aspx?id=2</a:t>
            </a:r>
            <a:endParaRPr b="0" lang="en-US" sz="11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 name="Google Shape;77;p17"/>
          <p:cNvSpPr/>
          <p:nvPr/>
        </p:nvSpPr>
        <p:spPr>
          <a:xfrm>
            <a:off x="1414800" y="2695320"/>
            <a:ext cx="821880" cy="38232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400" spc="-1" strike="noStrike">
                <a:solidFill>
                  <a:srgbClr val="000000"/>
                </a:solidFill>
                <a:latin typeface="Arial"/>
                <a:ea typeface="Arial"/>
              </a:rPr>
              <a:t>takeoff</a:t>
            </a:r>
            <a:endParaRPr b="0" lang="en-US" sz="1400" spc="-1" strike="noStrike">
              <a:solidFill>
                <a:srgbClr val="000000"/>
              </a:solidFill>
              <a:latin typeface="Arial"/>
            </a:endParaRPr>
          </a:p>
        </p:txBody>
      </p:sp>
      <p:sp>
        <p:nvSpPr>
          <p:cNvPr id="51" name="Google Shape;78;p17"/>
          <p:cNvSpPr/>
          <p:nvPr/>
        </p:nvSpPr>
        <p:spPr>
          <a:xfrm>
            <a:off x="506880" y="219960"/>
            <a:ext cx="7925400" cy="1663200"/>
          </a:xfrm>
          <a:prstGeom prst="rect">
            <a:avLst/>
          </a:prstGeom>
          <a:noFill/>
          <a:ln w="0">
            <a:noFill/>
          </a:ln>
        </p:spPr>
        <p:style>
          <a:lnRef idx="0"/>
          <a:fillRef idx="0"/>
          <a:effectRef idx="0"/>
          <a:fontRef idx="minor"/>
        </p:style>
        <p:txBody>
          <a:bodyPr tIns="91440" bIns="91440" anchor="t">
            <a:noAutofit/>
          </a:bodyPr>
          <a:p>
            <a:pPr marL="457200" indent="-317520">
              <a:lnSpc>
                <a:spcPct val="100000"/>
              </a:lnSpc>
              <a:buClr>
                <a:srgbClr val="666666"/>
              </a:buClr>
              <a:buFont typeface="Arial"/>
              <a:buChar char="●"/>
            </a:pPr>
            <a:r>
              <a:rPr b="0" lang="en" sz="1400" spc="-1" strike="noStrike">
                <a:solidFill>
                  <a:srgbClr val="666666"/>
                </a:solidFill>
                <a:latin typeface="Arial"/>
                <a:ea typeface="Arial"/>
              </a:rPr>
              <a:t>A typical project can start with a drone course that is laid out in the classroom. Students then work together to develop a flight plan based on measuring the waypoints in the course. </a:t>
            </a:r>
            <a:endParaRPr b="0" lang="en-US" sz="1400" spc="-1" strike="noStrike">
              <a:solidFill>
                <a:srgbClr val="000000"/>
              </a:solidFill>
              <a:latin typeface="Arial"/>
            </a:endParaRPr>
          </a:p>
          <a:p>
            <a:pPr marL="457200" indent="-317520">
              <a:lnSpc>
                <a:spcPct val="100000"/>
              </a:lnSpc>
              <a:buClr>
                <a:srgbClr val="666666"/>
              </a:buClr>
              <a:buFont typeface="Arial"/>
              <a:buChar char="●"/>
            </a:pPr>
            <a:r>
              <a:rPr b="0" lang="en" sz="1400" spc="-1" strike="noStrike">
                <a:solidFill>
                  <a:srgbClr val="666666"/>
                </a:solidFill>
                <a:latin typeface="Arial"/>
                <a:ea typeface="Arial"/>
              </a:rPr>
              <a:t>Obstacles can be added to make the course more challenging.</a:t>
            </a:r>
            <a:endParaRPr b="0" lang="en-US" sz="1400" spc="-1" strike="noStrike">
              <a:solidFill>
                <a:srgbClr val="000000"/>
              </a:solidFill>
              <a:latin typeface="Arial"/>
            </a:endParaRPr>
          </a:p>
          <a:p>
            <a:pPr marL="457200" indent="-317520">
              <a:lnSpc>
                <a:spcPct val="100000"/>
              </a:lnSpc>
              <a:buClr>
                <a:srgbClr val="666666"/>
              </a:buClr>
              <a:buFont typeface="Arial"/>
              <a:buChar char="●"/>
            </a:pPr>
            <a:r>
              <a:rPr b="0" lang="en" sz="1400" spc="-1" strike="noStrike">
                <a:solidFill>
                  <a:srgbClr val="666666"/>
                </a:solidFill>
                <a:latin typeface="Arial"/>
                <a:ea typeface="Arial"/>
              </a:rPr>
              <a:t>The class and be divided into teams depending on the time you have and your instructional objectives.  </a:t>
            </a:r>
            <a:endParaRPr b="0" lang="en-US" sz="1400" spc="-1" strike="noStrike">
              <a:solidFill>
                <a:srgbClr val="000000"/>
              </a:solidFill>
              <a:latin typeface="Arial"/>
            </a:endParaRPr>
          </a:p>
        </p:txBody>
      </p:sp>
      <p:sp>
        <p:nvSpPr>
          <p:cNvPr id="52" name="Google Shape;79;p17"/>
          <p:cNvSpPr/>
          <p:nvPr/>
        </p:nvSpPr>
        <p:spPr>
          <a:xfrm>
            <a:off x="6649560" y="1634040"/>
            <a:ext cx="821880" cy="3823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400" spc="-1" strike="noStrike">
                <a:solidFill>
                  <a:srgbClr val="000000"/>
                </a:solidFill>
                <a:latin typeface="Arial"/>
                <a:ea typeface="Arial"/>
              </a:rPr>
              <a:t>landing</a:t>
            </a:r>
            <a:endParaRPr b="0" lang="en-US" sz="1400" spc="-1" strike="noStrike">
              <a:solidFill>
                <a:srgbClr val="000000"/>
              </a:solidFill>
              <a:latin typeface="Arial"/>
            </a:endParaRPr>
          </a:p>
        </p:txBody>
      </p:sp>
      <p:sp>
        <p:nvSpPr>
          <p:cNvPr id="53" name="Google Shape;80;p17"/>
          <p:cNvSpPr/>
          <p:nvPr/>
        </p:nvSpPr>
        <p:spPr>
          <a:xfrm>
            <a:off x="2131920" y="2738880"/>
            <a:ext cx="295560" cy="295560"/>
          </a:xfrm>
          <a:prstGeom prst="ellipse">
            <a:avLst/>
          </a:prstGeom>
          <a:solidFill>
            <a:schemeClr val="lt2"/>
          </a:solidFill>
          <a:ln w="9525">
            <a:solidFill>
              <a:srgbClr val="595959"/>
            </a:solidFill>
            <a:round/>
          </a:ln>
        </p:spPr>
        <p:style>
          <a:lnRef idx="0"/>
          <a:fillRef idx="0"/>
          <a:effectRef idx="0"/>
          <a:fontRef idx="minor"/>
        </p:style>
        <p:txBody>
          <a:bodyPr tIns="91440" bIns="91440" anchor="ctr">
            <a:noAutofit/>
          </a:bodyPr>
          <a:p>
            <a:pPr algn="ctr">
              <a:lnSpc>
                <a:spcPct val="100000"/>
              </a:lnSpc>
              <a:tabLst>
                <a:tab algn="l" pos="0"/>
              </a:tabLst>
            </a:pPr>
            <a:endParaRPr b="0" lang="en-US" sz="1400" spc="-1" strike="noStrike">
              <a:solidFill>
                <a:srgbClr val="000000"/>
              </a:solidFill>
              <a:latin typeface="Arial"/>
              <a:ea typeface="Arial"/>
            </a:endParaRPr>
          </a:p>
        </p:txBody>
      </p:sp>
      <p:sp>
        <p:nvSpPr>
          <p:cNvPr id="54" name="Google Shape;81;p17"/>
          <p:cNvSpPr/>
          <p:nvPr/>
        </p:nvSpPr>
        <p:spPr>
          <a:xfrm>
            <a:off x="2131920" y="2695320"/>
            <a:ext cx="295560" cy="3823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1" lang="en" sz="1400" spc="-1" strike="noStrike">
                <a:solidFill>
                  <a:srgbClr val="000000"/>
                </a:solidFill>
                <a:latin typeface="Arial"/>
                <a:ea typeface="Arial"/>
              </a:rPr>
              <a:t>1</a:t>
            </a:r>
            <a:endParaRPr b="0" lang="en-US" sz="1400" spc="-1" strike="noStrike">
              <a:solidFill>
                <a:srgbClr val="000000"/>
              </a:solidFill>
              <a:latin typeface="Arial"/>
            </a:endParaRPr>
          </a:p>
        </p:txBody>
      </p:sp>
      <p:sp>
        <p:nvSpPr>
          <p:cNvPr id="55" name="Google Shape;82;p17"/>
          <p:cNvSpPr/>
          <p:nvPr/>
        </p:nvSpPr>
        <p:spPr>
          <a:xfrm>
            <a:off x="3450600" y="2738880"/>
            <a:ext cx="295560" cy="295560"/>
          </a:xfrm>
          <a:prstGeom prst="ellipse">
            <a:avLst/>
          </a:prstGeom>
          <a:solidFill>
            <a:schemeClr val="lt2"/>
          </a:solidFill>
          <a:ln w="9525">
            <a:solidFill>
              <a:srgbClr val="595959"/>
            </a:solidFill>
            <a:round/>
          </a:ln>
        </p:spPr>
        <p:style>
          <a:lnRef idx="0"/>
          <a:fillRef idx="0"/>
          <a:effectRef idx="0"/>
          <a:fontRef idx="minor"/>
        </p:style>
        <p:txBody>
          <a:bodyPr tIns="91440" bIns="91440" anchor="ctr">
            <a:noAutofit/>
          </a:bodyPr>
          <a:p>
            <a:pPr algn="ctr">
              <a:lnSpc>
                <a:spcPct val="100000"/>
              </a:lnSpc>
              <a:tabLst>
                <a:tab algn="l" pos="0"/>
              </a:tabLst>
            </a:pPr>
            <a:endParaRPr b="0" lang="en-US" sz="1400" spc="-1" strike="noStrike">
              <a:solidFill>
                <a:srgbClr val="000000"/>
              </a:solidFill>
              <a:latin typeface="Arial"/>
              <a:ea typeface="Arial"/>
            </a:endParaRPr>
          </a:p>
        </p:txBody>
      </p:sp>
      <p:sp>
        <p:nvSpPr>
          <p:cNvPr id="56" name="Google Shape;83;p17"/>
          <p:cNvSpPr/>
          <p:nvPr/>
        </p:nvSpPr>
        <p:spPr>
          <a:xfrm>
            <a:off x="3450600" y="2695320"/>
            <a:ext cx="295560" cy="3823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1" lang="en" sz="1400" spc="-1" strike="noStrike">
                <a:solidFill>
                  <a:srgbClr val="000000"/>
                </a:solidFill>
                <a:latin typeface="Arial"/>
                <a:ea typeface="Arial"/>
              </a:rPr>
              <a:t>2</a:t>
            </a:r>
            <a:endParaRPr b="0" lang="en-US" sz="1400" spc="-1" strike="noStrike">
              <a:solidFill>
                <a:srgbClr val="000000"/>
              </a:solidFill>
              <a:latin typeface="Arial"/>
            </a:endParaRPr>
          </a:p>
        </p:txBody>
      </p:sp>
      <p:sp>
        <p:nvSpPr>
          <p:cNvPr id="57" name="Google Shape;84;p17"/>
          <p:cNvSpPr/>
          <p:nvPr/>
        </p:nvSpPr>
        <p:spPr>
          <a:xfrm>
            <a:off x="3450600" y="3694320"/>
            <a:ext cx="295560" cy="295560"/>
          </a:xfrm>
          <a:prstGeom prst="ellipse">
            <a:avLst/>
          </a:prstGeom>
          <a:solidFill>
            <a:schemeClr val="lt2"/>
          </a:solidFill>
          <a:ln w="9525">
            <a:solidFill>
              <a:srgbClr val="595959"/>
            </a:solidFill>
            <a:round/>
          </a:ln>
        </p:spPr>
        <p:style>
          <a:lnRef idx="0"/>
          <a:fillRef idx="0"/>
          <a:effectRef idx="0"/>
          <a:fontRef idx="minor"/>
        </p:style>
        <p:txBody>
          <a:bodyPr tIns="91440" bIns="91440" anchor="ctr">
            <a:noAutofit/>
          </a:bodyPr>
          <a:p>
            <a:pPr algn="ctr">
              <a:lnSpc>
                <a:spcPct val="100000"/>
              </a:lnSpc>
              <a:tabLst>
                <a:tab algn="l" pos="0"/>
              </a:tabLst>
            </a:pPr>
            <a:endParaRPr b="0" lang="en-US" sz="1400" spc="-1" strike="noStrike">
              <a:solidFill>
                <a:srgbClr val="000000"/>
              </a:solidFill>
              <a:latin typeface="Arial"/>
              <a:ea typeface="Arial"/>
            </a:endParaRPr>
          </a:p>
        </p:txBody>
      </p:sp>
      <p:sp>
        <p:nvSpPr>
          <p:cNvPr id="58" name="Google Shape;85;p17"/>
          <p:cNvSpPr/>
          <p:nvPr/>
        </p:nvSpPr>
        <p:spPr>
          <a:xfrm>
            <a:off x="3450600" y="3651120"/>
            <a:ext cx="295560" cy="3823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1" lang="en" sz="1400" spc="-1" strike="noStrike">
                <a:solidFill>
                  <a:srgbClr val="000000"/>
                </a:solidFill>
                <a:latin typeface="Arial"/>
                <a:ea typeface="Arial"/>
              </a:rPr>
              <a:t>3</a:t>
            </a:r>
            <a:endParaRPr b="0" lang="en-US" sz="1400" spc="-1" strike="noStrike">
              <a:solidFill>
                <a:srgbClr val="000000"/>
              </a:solidFill>
              <a:latin typeface="Arial"/>
            </a:endParaRPr>
          </a:p>
        </p:txBody>
      </p:sp>
      <p:sp>
        <p:nvSpPr>
          <p:cNvPr id="59" name="Google Shape;86;p17"/>
          <p:cNvSpPr/>
          <p:nvPr/>
        </p:nvSpPr>
        <p:spPr>
          <a:xfrm>
            <a:off x="6912720" y="3737520"/>
            <a:ext cx="295560" cy="295560"/>
          </a:xfrm>
          <a:prstGeom prst="ellipse">
            <a:avLst/>
          </a:prstGeom>
          <a:solidFill>
            <a:schemeClr val="lt2"/>
          </a:solidFill>
          <a:ln w="9525">
            <a:solidFill>
              <a:srgbClr val="595959"/>
            </a:solidFill>
            <a:round/>
          </a:ln>
        </p:spPr>
        <p:style>
          <a:lnRef idx="0"/>
          <a:fillRef idx="0"/>
          <a:effectRef idx="0"/>
          <a:fontRef idx="minor"/>
        </p:style>
        <p:txBody>
          <a:bodyPr tIns="91440" bIns="91440" anchor="ctr">
            <a:noAutofit/>
          </a:bodyPr>
          <a:p>
            <a:pPr algn="ctr">
              <a:lnSpc>
                <a:spcPct val="100000"/>
              </a:lnSpc>
              <a:tabLst>
                <a:tab algn="l" pos="0"/>
              </a:tabLst>
            </a:pPr>
            <a:endParaRPr b="0" lang="en-US" sz="1400" spc="-1" strike="noStrike">
              <a:solidFill>
                <a:srgbClr val="000000"/>
              </a:solidFill>
              <a:latin typeface="Arial"/>
              <a:ea typeface="Arial"/>
            </a:endParaRPr>
          </a:p>
        </p:txBody>
      </p:sp>
      <p:sp>
        <p:nvSpPr>
          <p:cNvPr id="60" name="Google Shape;87;p17"/>
          <p:cNvSpPr/>
          <p:nvPr/>
        </p:nvSpPr>
        <p:spPr>
          <a:xfrm>
            <a:off x="6912720" y="3694320"/>
            <a:ext cx="295560" cy="3823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1" lang="en" sz="1400" spc="-1" strike="noStrike">
                <a:solidFill>
                  <a:srgbClr val="000000"/>
                </a:solidFill>
                <a:latin typeface="Arial"/>
                <a:ea typeface="Arial"/>
              </a:rPr>
              <a:t>4</a:t>
            </a:r>
            <a:endParaRPr b="0" lang="en-US" sz="1400" spc="-1" strike="noStrike">
              <a:solidFill>
                <a:srgbClr val="000000"/>
              </a:solidFill>
              <a:latin typeface="Arial"/>
            </a:endParaRPr>
          </a:p>
        </p:txBody>
      </p:sp>
      <p:sp>
        <p:nvSpPr>
          <p:cNvPr id="61" name="Google Shape;88;p17"/>
          <p:cNvSpPr/>
          <p:nvPr/>
        </p:nvSpPr>
        <p:spPr>
          <a:xfrm>
            <a:off x="6912720" y="2053080"/>
            <a:ext cx="295560" cy="295560"/>
          </a:xfrm>
          <a:prstGeom prst="ellipse">
            <a:avLst/>
          </a:prstGeom>
          <a:solidFill>
            <a:schemeClr val="lt2"/>
          </a:solidFill>
          <a:ln w="9525">
            <a:solidFill>
              <a:srgbClr val="595959"/>
            </a:solidFill>
            <a:round/>
          </a:ln>
        </p:spPr>
        <p:style>
          <a:lnRef idx="0"/>
          <a:fillRef idx="0"/>
          <a:effectRef idx="0"/>
          <a:fontRef idx="minor"/>
        </p:style>
        <p:txBody>
          <a:bodyPr tIns="91440" bIns="91440" anchor="ctr">
            <a:noAutofit/>
          </a:bodyPr>
          <a:p>
            <a:pPr algn="ctr">
              <a:lnSpc>
                <a:spcPct val="100000"/>
              </a:lnSpc>
              <a:tabLst>
                <a:tab algn="l" pos="0"/>
              </a:tabLst>
            </a:pPr>
            <a:endParaRPr b="0" lang="en-US" sz="1400" spc="-1" strike="noStrike">
              <a:solidFill>
                <a:srgbClr val="000000"/>
              </a:solidFill>
              <a:latin typeface="Arial"/>
              <a:ea typeface="Arial"/>
            </a:endParaRPr>
          </a:p>
        </p:txBody>
      </p:sp>
      <p:sp>
        <p:nvSpPr>
          <p:cNvPr id="62" name="Google Shape;89;p17"/>
          <p:cNvSpPr/>
          <p:nvPr/>
        </p:nvSpPr>
        <p:spPr>
          <a:xfrm>
            <a:off x="6912720" y="2009520"/>
            <a:ext cx="295560" cy="3823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1" lang="en" sz="1400" spc="-1" strike="noStrike">
                <a:solidFill>
                  <a:srgbClr val="000000"/>
                </a:solidFill>
                <a:latin typeface="Arial"/>
                <a:ea typeface="Arial"/>
              </a:rPr>
              <a:t>5</a:t>
            </a:r>
            <a:endParaRPr b="0" lang="en-US"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 name="PlaceHolder 1"/>
          <p:cNvSpPr>
            <a:spLocks noGrp="1"/>
          </p:cNvSpPr>
          <p:nvPr>
            <p:ph/>
          </p:nvPr>
        </p:nvSpPr>
        <p:spPr>
          <a:xfrm>
            <a:off x="437760" y="259920"/>
            <a:ext cx="8085600" cy="4413960"/>
          </a:xfrm>
          <a:prstGeom prst="rect">
            <a:avLst/>
          </a:prstGeom>
          <a:noFill/>
          <a:ln w="0">
            <a:noFill/>
          </a:ln>
        </p:spPr>
        <p:txBody>
          <a:bodyPr lIns="91440" rIns="91440" tIns="91440" bIns="91440" anchor="t">
            <a:noAutofit/>
          </a:bodyPr>
          <a:p>
            <a:pPr indent="0">
              <a:lnSpc>
                <a:spcPct val="115000"/>
              </a:lnSpc>
              <a:buNone/>
              <a:tabLst>
                <a:tab algn="l" pos="0"/>
              </a:tabLst>
            </a:pPr>
            <a:r>
              <a:rPr b="0" lang="en" sz="3000" spc="-1" strike="noStrike">
                <a:solidFill>
                  <a:schemeClr val="dk2"/>
                </a:solidFill>
                <a:latin typeface="Arial"/>
                <a:ea typeface="Arial"/>
              </a:rPr>
              <a:t>Using Python in a Jupyter Notebook</a:t>
            </a:r>
            <a:endParaRPr b="0" lang="en-US" sz="3000" spc="-1" strike="noStrike">
              <a:solidFill>
                <a:srgbClr val="000000"/>
              </a:solidFill>
              <a:latin typeface="Arial"/>
            </a:endParaRPr>
          </a:p>
          <a:p>
            <a:pPr marL="457200" indent="-343080">
              <a:lnSpc>
                <a:spcPct val="115000"/>
              </a:lnSpc>
              <a:spcBef>
                <a:spcPts val="1599"/>
              </a:spcBef>
              <a:buClr>
                <a:srgbClr val="595959"/>
              </a:buClr>
              <a:buFont typeface="Arial"/>
              <a:buChar char="●"/>
              <a:tabLst>
                <a:tab algn="l" pos="0"/>
              </a:tabLst>
            </a:pPr>
            <a:r>
              <a:rPr b="0" lang="en" sz="1800" spc="-1" strike="noStrike">
                <a:solidFill>
                  <a:schemeClr val="dk2"/>
                </a:solidFill>
                <a:latin typeface="Arial"/>
                <a:ea typeface="Arial"/>
              </a:rPr>
              <a:t>Jupyter Notebooks are a widely used tool for teaching programming. There are many resources including a dedicated book about using Jupyter Notebooks for education- </a:t>
            </a:r>
            <a:r>
              <a:rPr b="0" lang="en" sz="1800" spc="-1" strike="noStrike" u="sng">
                <a:solidFill>
                  <a:schemeClr val="hlink"/>
                </a:solidFill>
                <a:uFillTx/>
                <a:latin typeface="Arial"/>
                <a:ea typeface="Arial"/>
                <a:hlinkClick r:id="rId1"/>
              </a:rPr>
              <a:t>https://jupyter4edu.github.io/jupyter-edu-book/index.html</a:t>
            </a:r>
            <a:endParaRPr b="0" lang="en-US" sz="1800" spc="-1" strike="noStrike">
              <a:solidFill>
                <a:srgbClr val="000000"/>
              </a:solidFill>
              <a:latin typeface="Arial"/>
            </a:endParaRPr>
          </a:p>
          <a:p>
            <a:pPr marL="457200" indent="-343080">
              <a:lnSpc>
                <a:spcPct val="115000"/>
              </a:lnSpc>
              <a:buClr>
                <a:srgbClr val="595959"/>
              </a:buClr>
              <a:buFont typeface="Arial"/>
              <a:buChar char="●"/>
              <a:tabLst>
                <a:tab algn="l" pos="0"/>
              </a:tabLst>
            </a:pPr>
            <a:r>
              <a:rPr b="0" lang="en" sz="1800" spc="-1" strike="noStrike">
                <a:solidFill>
                  <a:schemeClr val="dk2"/>
                </a:solidFill>
                <a:latin typeface="Arial"/>
                <a:ea typeface="Arial"/>
              </a:rPr>
              <a:t>The easiest way to use the tello_sim package in a classroom is to use the Launch Binder link on the tello_sim Github page- </a:t>
            </a:r>
            <a:r>
              <a:rPr b="0" lang="en" sz="1800" spc="-1" strike="noStrike" u="sng">
                <a:solidFill>
                  <a:schemeClr val="hlink"/>
                </a:solidFill>
                <a:uFillTx/>
                <a:latin typeface="Arial"/>
                <a:ea typeface="Arial"/>
                <a:hlinkClick r:id="rId2"/>
              </a:rPr>
              <a:t>https://github.com/Fireline-Science/tello_sim</a:t>
            </a:r>
            <a:r>
              <a:rPr b="0" lang="en" sz="1800" spc="-1" strike="noStrike">
                <a:solidFill>
                  <a:schemeClr val="dk2"/>
                </a:solidFill>
                <a:latin typeface="Arial"/>
                <a:ea typeface="Arial"/>
              </a:rPr>
              <a:t> </a:t>
            </a:r>
            <a:endParaRPr b="0" lang="en-US" sz="1800" spc="-1" strike="noStrike">
              <a:solidFill>
                <a:srgbClr val="000000"/>
              </a:solidFill>
              <a:latin typeface="Arial"/>
            </a:endParaRPr>
          </a:p>
          <a:p>
            <a:pPr marL="457200" indent="-343080">
              <a:lnSpc>
                <a:spcPct val="115000"/>
              </a:lnSpc>
              <a:buClr>
                <a:srgbClr val="595959"/>
              </a:buClr>
              <a:buFont typeface="Arial"/>
              <a:buChar char="●"/>
              <a:tabLst>
                <a:tab algn="l" pos="0"/>
              </a:tabLst>
            </a:pPr>
            <a:r>
              <a:rPr b="0" lang="en" sz="1800" spc="-1" strike="noStrike">
                <a:solidFill>
                  <a:schemeClr val="dk2"/>
                </a:solidFill>
                <a:latin typeface="Arial"/>
                <a:ea typeface="Arial"/>
              </a:rPr>
              <a:t>Note: Binder works for running the simulation, but can not be used to deploy to a drone. Jupyter Notebook and the Python packages must be locally installed to connect to the drone.</a:t>
            </a:r>
            <a:endParaRPr b="0" lang="en-US" sz="1800" spc="-1" strike="noStrike">
              <a:solidFill>
                <a:srgbClr val="000000"/>
              </a:solidFill>
              <a:latin typeface="Arial"/>
            </a:endParaRPr>
          </a:p>
          <a:p>
            <a:pPr indent="0">
              <a:lnSpc>
                <a:spcPct val="115000"/>
              </a:lnSpc>
              <a:spcBef>
                <a:spcPts val="1599"/>
              </a:spcBef>
              <a:spcAft>
                <a:spcPts val="1599"/>
              </a:spcAft>
              <a:buNone/>
              <a:tabLst>
                <a:tab algn="l" pos="0"/>
              </a:tabLst>
            </a:pPr>
            <a:endParaRPr b="0" lang="en-US" sz="3000" spc="-1" strike="noStrike">
              <a:solidFill>
                <a:srgbClr val="000000"/>
              </a:solidFill>
              <a:latin typeface="Arial"/>
            </a:endParaRPr>
          </a:p>
        </p:txBody>
      </p:sp>
      <p:pic>
        <p:nvPicPr>
          <p:cNvPr id="64" name="Google Shape;95;p18" descr=""/>
          <p:cNvPicPr/>
          <p:nvPr/>
        </p:nvPicPr>
        <p:blipFill>
          <a:blip r:embed="rId3"/>
          <a:srcRect l="8311" t="33345" r="8371" b="36153"/>
          <a:stretch/>
        </p:blipFill>
        <p:spPr>
          <a:xfrm>
            <a:off x="2425320" y="4272840"/>
            <a:ext cx="4110480" cy="84780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5" name="Google Shape;101;p19"/>
          <p:cNvSpPr/>
          <p:nvPr/>
        </p:nvSpPr>
        <p:spPr>
          <a:xfrm>
            <a:off x="439920" y="124200"/>
            <a:ext cx="8393760" cy="74592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200" spc="-1" strike="noStrike">
                <a:solidFill>
                  <a:srgbClr val="666666"/>
                </a:solidFill>
                <a:latin typeface="Arial"/>
                <a:ea typeface="Arial"/>
              </a:rPr>
              <a:t>Once you have a launched Jupyter Notebook, students use their measurements of the course to create a programmed flight path. The flight path is entered into the simulation software using the Tello flight commands. There are many different options for a flight plan. In the program below, the altitude is not adjusted and the drone does not rotate. </a:t>
            </a:r>
            <a:endParaRPr b="0" lang="en-US" sz="1200" spc="-1" strike="noStrike">
              <a:solidFill>
                <a:srgbClr val="000000"/>
              </a:solidFill>
              <a:latin typeface="Arial"/>
            </a:endParaRPr>
          </a:p>
        </p:txBody>
      </p:sp>
      <p:pic>
        <p:nvPicPr>
          <p:cNvPr id="66" name="" descr=""/>
          <p:cNvPicPr/>
          <p:nvPr/>
        </p:nvPicPr>
        <p:blipFill>
          <a:blip r:embed="rId1"/>
          <a:stretch/>
        </p:blipFill>
        <p:spPr>
          <a:xfrm>
            <a:off x="120600" y="914400"/>
            <a:ext cx="8915040" cy="398268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67" name="Google Shape;106;p20" descr=""/>
          <p:cNvPicPr/>
          <p:nvPr/>
        </p:nvPicPr>
        <p:blipFill>
          <a:blip r:embed="rId1"/>
          <a:stretch/>
        </p:blipFill>
        <p:spPr>
          <a:xfrm>
            <a:off x="4435560" y="56880"/>
            <a:ext cx="4583880" cy="4838400"/>
          </a:xfrm>
          <a:prstGeom prst="rect">
            <a:avLst/>
          </a:prstGeom>
          <a:ln w="0">
            <a:noFill/>
          </a:ln>
        </p:spPr>
      </p:pic>
      <p:sp>
        <p:nvSpPr>
          <p:cNvPr id="68" name="Google Shape;107;p20"/>
          <p:cNvSpPr/>
          <p:nvPr/>
        </p:nvSpPr>
        <p:spPr>
          <a:xfrm>
            <a:off x="286920" y="554400"/>
            <a:ext cx="3670920" cy="299088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400" spc="-1" strike="noStrike">
                <a:solidFill>
                  <a:srgbClr val="666666"/>
                </a:solidFill>
                <a:latin typeface="Arial"/>
                <a:ea typeface="Arial"/>
              </a:rPr>
              <a:t>When the simulation is run, the program plots out each step of the program. The simulator also insures that the program syntax is correct and that flight rules are followed (e.g.- the “takeoff” command must be executed before any flight commands).</a:t>
            </a:r>
            <a:endParaRPr b="0" lang="en-US" sz="1400" spc="-1" strike="noStrike">
              <a:solidFill>
                <a:srgbClr val="000000"/>
              </a:solidFill>
              <a:latin typeface="Arial"/>
            </a:endParaRPr>
          </a:p>
          <a:p>
            <a:pPr>
              <a:lnSpc>
                <a:spcPct val="100000"/>
              </a:lnSpc>
              <a:tabLst>
                <a:tab algn="l" pos="0"/>
              </a:tabLst>
            </a:pPr>
            <a:endParaRPr b="0" lang="en-US" sz="1400" spc="-1" strike="noStrike">
              <a:solidFill>
                <a:srgbClr val="000000"/>
              </a:solidFill>
              <a:latin typeface="Arial"/>
            </a:endParaRPr>
          </a:p>
          <a:p>
            <a:pPr>
              <a:lnSpc>
                <a:spcPct val="100000"/>
              </a:lnSpc>
              <a:tabLst>
                <a:tab algn="l" pos="0"/>
              </a:tabLst>
            </a:pPr>
            <a:r>
              <a:rPr b="0" lang="en" sz="1400" spc="-1" strike="noStrike">
                <a:solidFill>
                  <a:srgbClr val="666666"/>
                </a:solidFill>
                <a:latin typeface="Arial"/>
                <a:ea typeface="Arial"/>
              </a:rPr>
              <a:t>The standard simulation includes a light blue error bar of 25 centimeters.</a:t>
            </a:r>
            <a:endParaRPr b="0" lang="en-US"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TotalTime>
  <Application>LibreOffice/7.6.4.1$Windows_X86_64 LibreOffice_project/e19e193f88cd6c0525a17fb7a176ed8e6a3e2aa1</Application>
  <AppVersion>15.0000</AppVersion>
  <Words>1257</Words>
  <Paragraphs>84</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
  <dcterms:modified xsi:type="dcterms:W3CDTF">2023-12-22T00:37:58Z</dcterms:modified>
  <cp:revision>3</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15</vt:i4>
  </property>
  <property fmtid="{D5CDD505-2E9C-101B-9397-08002B2CF9AE}" pid="3" name="PresentationFormat">
    <vt:lpwstr>On-screen Show (16:9)</vt:lpwstr>
  </property>
  <property fmtid="{D5CDD505-2E9C-101B-9397-08002B2CF9AE}" pid="4" name="Slides">
    <vt:i4>15</vt:i4>
  </property>
</Properties>
</file>